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7"/>
  </p:notesMasterIdLst>
  <p:handoutMasterIdLst>
    <p:handoutMasterId r:id="rId18"/>
  </p:handoutMasterIdLst>
  <p:sldIdLst>
    <p:sldId id="256" r:id="rId5"/>
    <p:sldId id="776" r:id="rId6"/>
    <p:sldId id="711" r:id="rId7"/>
    <p:sldId id="785" r:id="rId8"/>
    <p:sldId id="841" r:id="rId9"/>
    <p:sldId id="844" r:id="rId10"/>
    <p:sldId id="845" r:id="rId11"/>
    <p:sldId id="842" r:id="rId12"/>
    <p:sldId id="847" r:id="rId13"/>
    <p:sldId id="846" r:id="rId14"/>
    <p:sldId id="848" r:id="rId15"/>
    <p:sldId id="784" r:id="rId16"/>
  </p:sldIdLst>
  <p:sldSz cx="9144000" cy="6858000" type="screen4x3"/>
  <p:notesSz cx="9928225" cy="6797675"/>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07/07/2018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7/7/2018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538436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713258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582199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00303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544789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3868082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3052193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37621554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6.xml"/><Relationship Id="rId7" Type="http://schemas.openxmlformats.org/officeDocument/2006/relationships/image" Target="../media/image3.jpeg"/><Relationship Id="rId2"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 Target="../slides/slide11.xml"/><Relationship Id="rId5" Type="http://schemas.openxmlformats.org/officeDocument/2006/relationships/slide" Target="../slides/slide10.xml"/><Relationship Id="rId4" Type="http://schemas.openxmlformats.org/officeDocument/2006/relationships/slide" Target="../slides/sl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8130374" y="620688"/>
            <a:ext cx="834114"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Assessment</a:t>
            </a:r>
            <a:endParaRPr lang="en-GB" sz="10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1486653"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5.1 – Update a Website</a:t>
            </a:r>
            <a:endParaRPr lang="en-GB" sz="10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3293951" y="620688"/>
            <a:ext cx="1527586"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M3.1 – Website</a:t>
            </a:r>
            <a:r>
              <a:rPr lang="en-GB" sz="1000" b="1" baseline="0" dirty="0" smtClean="0">
                <a:latin typeface="Arial" panose="020B0604020202020204" pitchFamily="34" charset="0"/>
                <a:cs typeface="Arial" panose="020B0604020202020204" pitchFamily="34" charset="0"/>
              </a:rPr>
              <a:t> Testing</a:t>
            </a:r>
            <a:endParaRPr lang="en-GB" sz="1000" b="1" dirty="0">
              <a:latin typeface="Arial" panose="020B0604020202020204" pitchFamily="34" charset="0"/>
              <a:cs typeface="Arial" panose="020B0604020202020204" pitchFamily="34" charset="0"/>
            </a:endParaRPr>
          </a:p>
        </p:txBody>
      </p:sp>
      <p:sp>
        <p:nvSpPr>
          <p:cNvPr id="13" name="Round Same Side Corner Rectangle 12">
            <a:hlinkClick r:id="rId5" action="ppaction://hlinksldjump"/>
          </p:cNvPr>
          <p:cNvSpPr/>
          <p:nvPr userDrawn="1"/>
        </p:nvSpPr>
        <p:spPr>
          <a:xfrm>
            <a:off x="4879346" y="620688"/>
            <a:ext cx="1512168"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lvl="0" algn="ctr"/>
            <a:r>
              <a:rPr lang="en-IE" sz="1000" b="1" dirty="0" smtClean="0">
                <a:latin typeface="Arial" panose="020B0604020202020204" pitchFamily="34" charset="0"/>
                <a:cs typeface="Arial" panose="020B0604020202020204" pitchFamily="34" charset="0"/>
              </a:rPr>
              <a:t>6.1</a:t>
            </a:r>
            <a:r>
              <a:rPr lang="en-IE" sz="1000" b="1" baseline="0" dirty="0" smtClean="0">
                <a:latin typeface="Arial" panose="020B0604020202020204" pitchFamily="34" charset="0"/>
                <a:cs typeface="Arial" panose="020B0604020202020204" pitchFamily="34" charset="0"/>
              </a:rPr>
              <a:t> – Present a Website</a:t>
            </a:r>
            <a:endParaRPr lang="en-GB" sz="1000" b="1" dirty="0">
              <a:latin typeface="Arial" panose="020B0604020202020204" pitchFamily="34" charset="0"/>
              <a:cs typeface="Arial" panose="020B0604020202020204" pitchFamily="34" charset="0"/>
            </a:endParaRPr>
          </a:p>
        </p:txBody>
      </p:sp>
      <p:sp>
        <p:nvSpPr>
          <p:cNvPr id="9" name="Round Same Side Corner Rectangle 8">
            <a:hlinkClick r:id="rId6" action="ppaction://hlinksldjump"/>
          </p:cNvPr>
          <p:cNvSpPr/>
          <p:nvPr userDrawn="1"/>
        </p:nvSpPr>
        <p:spPr>
          <a:xfrm>
            <a:off x="6449323" y="620688"/>
            <a:ext cx="1623240" cy="357190"/>
          </a:xfrm>
          <a:prstGeom prst="round2SameRect">
            <a:avLst/>
          </a:prstGeom>
          <a:gradFill>
            <a:gsLst>
              <a:gs pos="0">
                <a:schemeClr val="accent5">
                  <a:lumMod val="50000"/>
                </a:schemeClr>
              </a:gs>
              <a:gs pos="50000">
                <a:schemeClr val="accent5">
                  <a:lumMod val="75000"/>
                </a:schemeClr>
              </a:gs>
              <a:gs pos="70000">
                <a:schemeClr val="accent5">
                  <a:lumMod val="60000"/>
                  <a:lumOff val="40000"/>
                </a:schemeClr>
              </a:gs>
              <a:gs pos="100000">
                <a:schemeClr val="accent5">
                  <a:lumMod val="40000"/>
                  <a:lumOff val="60000"/>
                </a:schemeClr>
              </a:gs>
            </a:gsLst>
          </a:gradFill>
          <a:ln>
            <a:solidFill>
              <a:srgbClr val="002060"/>
            </a:solidFill>
          </a:ln>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IE" sz="1000" b="1" dirty="0" smtClean="0">
                <a:latin typeface="Arial" panose="020B0604020202020204" pitchFamily="34" charset="0"/>
                <a:cs typeface="Arial" panose="020B0604020202020204" pitchFamily="34" charset="0"/>
              </a:rPr>
              <a:t>D2.1</a:t>
            </a:r>
            <a:r>
              <a:rPr lang="en-IE" sz="1000" b="1" baseline="0" dirty="0" smtClean="0">
                <a:latin typeface="Arial" panose="020B0604020202020204" pitchFamily="34" charset="0"/>
                <a:cs typeface="Arial" panose="020B0604020202020204" pitchFamily="34" charset="0"/>
              </a:rPr>
              <a:t> Evaluate a Website</a:t>
            </a:r>
            <a:endParaRPr lang="en-GB" sz="10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00392" y="-2406"/>
            <a:ext cx="1001829" cy="623094"/>
          </a:xfrm>
          <a:prstGeom prst="rect">
            <a:avLst/>
          </a:prstGeom>
        </p:spPr>
      </p:pic>
      <p:sp>
        <p:nvSpPr>
          <p:cNvPr id="19" name="Round Same Side Corner Rectangle 18">
            <a:hlinkClick r:id="rId8" action="ppaction://hlinksldjump"/>
          </p:cNvPr>
          <p:cNvSpPr/>
          <p:nvPr userDrawn="1"/>
        </p:nvSpPr>
        <p:spPr>
          <a:xfrm>
            <a:off x="1677481" y="620688"/>
            <a:ext cx="1558661"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000" b="1" dirty="0" smtClean="0">
                <a:latin typeface="Arial" panose="020B0604020202020204" pitchFamily="34" charset="0"/>
                <a:cs typeface="Arial" panose="020B0604020202020204" pitchFamily="34" charset="0"/>
              </a:rPr>
              <a:t>5.2 – Upload</a:t>
            </a:r>
            <a:r>
              <a:rPr lang="en-GB" sz="1000" b="1" baseline="0" dirty="0" smtClean="0">
                <a:latin typeface="Arial" panose="020B0604020202020204" pitchFamily="34" charset="0"/>
                <a:cs typeface="Arial" panose="020B0604020202020204" pitchFamily="34" charset="0"/>
              </a:rPr>
              <a:t> A Website</a:t>
            </a:r>
            <a:endParaRPr lang="en-GB" sz="10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466236"/>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LO4 - Be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Update Websites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Meet Business Needs</a:t>
            </a:r>
            <a:endPar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554272"/>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3100" dirty="0"/>
              <a:t> </a:t>
            </a:r>
            <a:r>
              <a:rPr lang="en-GB" sz="3100" b="1" dirty="0"/>
              <a:t>Unit </a:t>
            </a:r>
            <a:r>
              <a:rPr lang="en-GB" sz="3100" b="1" dirty="0" smtClean="0"/>
              <a:t>13 </a:t>
            </a:r>
            <a:r>
              <a:rPr lang="en-GB" sz="3100" b="1" dirty="0"/>
              <a:t>– </a:t>
            </a:r>
            <a:r>
              <a:rPr lang="en-GB" sz="3100" b="1" dirty="0" smtClean="0"/>
              <a:t>Creating Websites</a:t>
            </a:r>
            <a:endParaRPr lang="en-GB" sz="3100" b="1" dirty="0"/>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T/615/1382 </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2195736" y="2044846"/>
            <a:ext cx="6768752" cy="2916243"/>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586145"/>
          </a:xfrm>
          <a:prstGeom prst="rect">
            <a:avLst/>
          </a:prstGeom>
        </p:spPr>
        <p:txBody>
          <a:bodyPr wrap="square">
            <a:spAutoFit/>
          </a:bodyPr>
          <a:lstStyle/>
          <a:p>
            <a:pPr marL="354013" indent="-354013">
              <a:buClr>
                <a:srgbClr val="00B050"/>
              </a:buClr>
              <a:buSzPct val="68000"/>
              <a:buFont typeface="Wingdings 3" panose="05040102010807070707" pitchFamily="18" charset="2"/>
              <a:buChar char=""/>
            </a:pPr>
            <a:r>
              <a:rPr lang="en-US" sz="2100" dirty="0" smtClean="0">
                <a:latin typeface="Arial" panose="020B0604020202020204" pitchFamily="34" charset="0"/>
                <a:cs typeface="Arial" panose="020B0604020202020204" pitchFamily="34" charset="0"/>
              </a:rPr>
              <a:t>Now the website has been tested and most of the repairs have been fixed or identified, you need to represent the website to the client.</a:t>
            </a:r>
          </a:p>
          <a:p>
            <a:pPr marL="354013" indent="-354013">
              <a:buClr>
                <a:srgbClr val="00B050"/>
              </a:buClr>
              <a:buSzPct val="68000"/>
              <a:buFont typeface="Wingdings 3" panose="05040102010807070707" pitchFamily="18" charset="2"/>
              <a:buChar char=""/>
            </a:pPr>
            <a:r>
              <a:rPr lang="en-US" sz="2100" dirty="0" smtClean="0">
                <a:latin typeface="Arial" panose="020B0604020202020204" pitchFamily="34" charset="0"/>
                <a:cs typeface="Arial" panose="020B0604020202020204" pitchFamily="34" charset="0"/>
              </a:rPr>
              <a:t>This should be a similar presentation to the LO3 presentation but showcase the changes that have been made since identifying and repairing the website since the review and testing stages.</a:t>
            </a:r>
          </a:p>
          <a:p>
            <a:pPr marL="354013" indent="-354013">
              <a:buClr>
                <a:srgbClr val="00B050"/>
              </a:buClr>
              <a:buSzPct val="68000"/>
              <a:buFont typeface="Wingdings 3" panose="05040102010807070707" pitchFamily="18" charset="2"/>
              <a:buChar char=""/>
            </a:pPr>
            <a:r>
              <a:rPr lang="en-US" sz="2100" dirty="0" smtClean="0">
                <a:latin typeface="Arial" panose="020B0604020202020204" pitchFamily="34" charset="0"/>
                <a:cs typeface="Arial" panose="020B0604020202020204" pitchFamily="34" charset="0"/>
              </a:rPr>
              <a:t>This presentation can be an adapted version of the previous one but must demonstrate how the completed version is better, meets the needs of the client and users and how the functionality is more complete.</a:t>
            </a:r>
            <a:endParaRPr lang="en-US" sz="2100" dirty="0">
              <a:latin typeface="Arial" panose="020B0604020202020204" pitchFamily="34" charset="0"/>
              <a:cs typeface="Arial" panose="020B0604020202020204" pitchFamily="34" charset="0"/>
            </a:endParaRPr>
          </a:p>
          <a:p>
            <a:pPr>
              <a:buClr>
                <a:srgbClr val="00B050"/>
              </a:buClr>
              <a:buSzPct val="68000"/>
            </a:pPr>
            <a:r>
              <a:rPr lang="en-US" sz="2100" b="1" dirty="0" smtClean="0">
                <a:solidFill>
                  <a:srgbClr val="FF0000"/>
                </a:solidFill>
                <a:latin typeface="Arial" panose="020B0604020202020204" pitchFamily="34" charset="0"/>
                <a:cs typeface="Arial" panose="020B0604020202020204" pitchFamily="34" charset="0"/>
              </a:rPr>
              <a:t>P6.1 – Task 05 - </a:t>
            </a:r>
            <a:r>
              <a:rPr lang="en-US" sz="2100" dirty="0" smtClean="0">
                <a:solidFill>
                  <a:srgbClr val="FF0000"/>
                </a:solidFill>
                <a:latin typeface="Arial" panose="020B0604020202020204" pitchFamily="34" charset="0"/>
                <a:cs typeface="Arial" panose="020B0604020202020204" pitchFamily="34" charset="0"/>
              </a:rPr>
              <a:t>Present </a:t>
            </a:r>
            <a:r>
              <a:rPr lang="en-US" sz="2100" dirty="0">
                <a:solidFill>
                  <a:srgbClr val="FF0000"/>
                </a:solidFill>
                <a:latin typeface="Arial" panose="020B0604020202020204" pitchFamily="34" charset="0"/>
                <a:cs typeface="Arial" panose="020B0604020202020204" pitchFamily="34" charset="0"/>
              </a:rPr>
              <a:t>their updated website to </a:t>
            </a:r>
            <a:r>
              <a:rPr lang="en-US" sz="2100" dirty="0" smtClean="0">
                <a:solidFill>
                  <a:srgbClr val="FF0000"/>
                </a:solidFill>
                <a:latin typeface="Arial" panose="020B0604020202020204" pitchFamily="34" charset="0"/>
                <a:cs typeface="Arial" panose="020B0604020202020204" pitchFamily="34" charset="0"/>
              </a:rPr>
              <a:t>stakeholders including speaker notes and evidence of improvements and repairs.</a:t>
            </a:r>
          </a:p>
          <a:p>
            <a:pPr marL="354013" indent="-354013">
              <a:buClr>
                <a:srgbClr val="00B050"/>
              </a:buClr>
              <a:buSzPct val="68000"/>
              <a:buFont typeface="Wingdings 3" panose="05040102010807070707" pitchFamily="18" charset="2"/>
              <a:buChar char=""/>
            </a:pPr>
            <a:r>
              <a:rPr lang="en-US" sz="2100" dirty="0" smtClean="0">
                <a:latin typeface="Arial" panose="020B0604020202020204" pitchFamily="34" charset="0"/>
                <a:cs typeface="Arial" panose="020B0604020202020204" pitchFamily="34" charset="0"/>
              </a:rPr>
              <a:t>The </a:t>
            </a:r>
            <a:r>
              <a:rPr lang="en-US" sz="2100" dirty="0">
                <a:latin typeface="Arial" panose="020B0604020202020204" pitchFamily="34" charset="0"/>
                <a:cs typeface="Arial" panose="020B0604020202020204" pitchFamily="34" charset="0"/>
              </a:rPr>
              <a:t>evidence for this could be a recording of a presentation delivered to stakeholders, or a report</a:t>
            </a:r>
            <a:r>
              <a:rPr lang="en-US" sz="2100" dirty="0" smtClean="0">
                <a:latin typeface="Arial" panose="020B0604020202020204" pitchFamily="34" charset="0"/>
                <a:cs typeface="Arial" panose="020B0604020202020204" pitchFamily="34" charset="0"/>
              </a:rPr>
              <a:t>.</a:t>
            </a:r>
            <a:endParaRPr lang="en-US" sz="2100" dirty="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100" dirty="0" smtClean="0"/>
              <a:t>P6.1 – Present the Completed Site to the Client</a:t>
            </a:r>
            <a:endParaRPr lang="en-GB" sz="3100" dirty="0" smtClean="0"/>
          </a:p>
        </p:txBody>
      </p:sp>
    </p:spTree>
    <p:extLst>
      <p:ext uri="{BB962C8B-B14F-4D97-AF65-F5344CB8AC3E}">
        <p14:creationId xmlns:p14="http://schemas.microsoft.com/office/powerpoint/2010/main" val="134729928"/>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543056"/>
          </a:xfrm>
          <a:prstGeom prst="rect">
            <a:avLst/>
          </a:prstGeom>
        </p:spPr>
        <p:txBody>
          <a:bodyPr wrap="square">
            <a:spAutoFit/>
          </a:bodyPr>
          <a:lstStyle/>
          <a:p>
            <a:pPr marL="354013" indent="-354013">
              <a:buClr>
                <a:srgbClr val="00B050"/>
              </a:buClr>
              <a:buFont typeface="Wingdings 3" panose="05040102010807070707" pitchFamily="18" charset="2"/>
              <a:buChar char=""/>
            </a:pPr>
            <a:r>
              <a:rPr lang="en-US" sz="1550" dirty="0" smtClean="0"/>
              <a:t>For the last Distinction task you are expected to carry out an evaluation </a:t>
            </a:r>
            <a:r>
              <a:rPr lang="en-US" sz="1550" dirty="0"/>
              <a:t>of their updated website</a:t>
            </a:r>
            <a:r>
              <a:rPr lang="en-US" sz="1550" dirty="0" smtClean="0"/>
              <a:t>. This needs to be detailed and critical. Use the following headings and provide evidence if necessary to back up your evaluation.</a:t>
            </a:r>
            <a:endParaRPr lang="en-US" sz="1550" dirty="0"/>
          </a:p>
          <a:p>
            <a:pPr marL="804863" lvl="1" indent="-347663">
              <a:buClr>
                <a:srgbClr val="00B050"/>
              </a:buClr>
              <a:buFont typeface="+mj-lt"/>
              <a:buAutoNum type="arabicPeriod"/>
              <a:tabLst>
                <a:tab pos="1792288" algn="l"/>
                <a:tab pos="3230563" algn="l"/>
                <a:tab pos="4668838" algn="l"/>
                <a:tab pos="6096000" algn="l"/>
              </a:tabLst>
            </a:pPr>
            <a:r>
              <a:rPr lang="en-GB" sz="1550" dirty="0" smtClean="0">
                <a:latin typeface="Arial" panose="020B0604020202020204" pitchFamily="34" charset="0"/>
                <a:cs typeface="Arial" panose="020B0604020202020204" pitchFamily="34" charset="0"/>
              </a:rPr>
              <a:t>Expected client needs and </a:t>
            </a:r>
            <a:r>
              <a:rPr lang="en-GB" sz="1550" dirty="0">
                <a:latin typeface="Arial" panose="020B0604020202020204" pitchFamily="34" charset="0"/>
                <a:cs typeface="Arial" panose="020B0604020202020204" pitchFamily="34" charset="0"/>
              </a:rPr>
              <a:t>identified business </a:t>
            </a:r>
            <a:r>
              <a:rPr lang="en-GB" sz="1550" dirty="0" smtClean="0">
                <a:latin typeface="Arial" panose="020B0604020202020204" pitchFamily="34" charset="0"/>
                <a:cs typeface="Arial" panose="020B0604020202020204" pitchFamily="34" charset="0"/>
              </a:rPr>
              <a:t>requirements</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What changes have been made to the website</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Improvements made based on the first presentation</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Improvements made through testing</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How the website </a:t>
            </a:r>
            <a:r>
              <a:rPr lang="en-IE" sz="1550" dirty="0">
                <a:latin typeface="Arial" panose="020B0604020202020204" pitchFamily="34" charset="0"/>
                <a:cs typeface="Arial" panose="020B0604020202020204" pitchFamily="34" charset="0"/>
              </a:rPr>
              <a:t>n</a:t>
            </a:r>
            <a:r>
              <a:rPr lang="en-IE" sz="1550" dirty="0" smtClean="0">
                <a:latin typeface="Arial" panose="020B0604020202020204" pitchFamily="34" charset="0"/>
                <a:cs typeface="Arial" panose="020B0604020202020204" pitchFamily="34" charset="0"/>
              </a:rPr>
              <a:t>eeds the needs of the client.</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How the website loading times, W3C compliance meet the clients needs.</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How the functionality (</a:t>
            </a:r>
            <a:r>
              <a:rPr lang="en-US" sz="1550" dirty="0">
                <a:latin typeface="Arial" panose="020B0604020202020204" pitchFamily="34" charset="0"/>
                <a:cs typeface="Arial" panose="020B0604020202020204" pitchFamily="34" charset="0"/>
              </a:rPr>
              <a:t>links, working content, accessibility </a:t>
            </a:r>
            <a:r>
              <a:rPr lang="en-US" sz="1550" dirty="0" smtClean="0">
                <a:latin typeface="Arial" panose="020B0604020202020204" pitchFamily="34" charset="0"/>
                <a:cs typeface="Arial" panose="020B0604020202020204" pitchFamily="34" charset="0"/>
              </a:rPr>
              <a:t>options) meets the clients needs and requirements.</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How the website usability (</a:t>
            </a:r>
            <a:r>
              <a:rPr lang="en-GB" sz="1550" dirty="0" smtClean="0">
                <a:latin typeface="Arial" panose="020B0604020202020204" pitchFamily="34" charset="0"/>
                <a:cs typeface="Arial" panose="020B0604020202020204" pitchFamily="34" charset="0"/>
              </a:rPr>
              <a:t>clear </a:t>
            </a:r>
            <a:r>
              <a:rPr lang="en-GB" sz="1550" dirty="0">
                <a:latin typeface="Arial" panose="020B0604020202020204" pitchFamily="34" charset="0"/>
                <a:cs typeface="Arial" panose="020B0604020202020204" pitchFamily="34" charset="0"/>
              </a:rPr>
              <a:t>navigation, easy to use, viewable indifferent browsers such as Chrome, Firefox, IE, Opera, Safari</a:t>
            </a:r>
            <a:r>
              <a:rPr lang="en-GB" sz="1550" dirty="0" smtClean="0">
                <a:latin typeface="Arial" panose="020B0604020202020204" pitchFamily="34" charset="0"/>
                <a:cs typeface="Arial" panose="020B0604020202020204" pitchFamily="34" charset="0"/>
              </a:rPr>
              <a:t>) meets the clients needs and requirements.</a:t>
            </a:r>
          </a:p>
          <a:p>
            <a:pPr marL="804863" lvl="1" indent="-347663">
              <a:buClr>
                <a:srgbClr val="00B050"/>
              </a:buClr>
              <a:buFont typeface="+mj-lt"/>
              <a:buAutoNum type="arabicPeriod"/>
              <a:tabLst>
                <a:tab pos="1792288" algn="l"/>
                <a:tab pos="3230563" algn="l"/>
                <a:tab pos="4668838" algn="l"/>
                <a:tab pos="6096000" algn="l"/>
              </a:tabLst>
            </a:pPr>
            <a:r>
              <a:rPr lang="en-IE" sz="1550" dirty="0" smtClean="0">
                <a:latin typeface="Arial" panose="020B0604020202020204" pitchFamily="34" charset="0"/>
                <a:cs typeface="Arial" panose="020B0604020202020204" pitchFamily="34" charset="0"/>
              </a:rPr>
              <a:t>How the </a:t>
            </a:r>
            <a:r>
              <a:rPr lang="en-GB" sz="1550" dirty="0">
                <a:latin typeface="Arial" panose="020B0604020202020204" pitchFamily="34" charset="0"/>
                <a:cs typeface="Arial" panose="020B0604020202020204" pitchFamily="34" charset="0"/>
              </a:rPr>
              <a:t>accessibility </a:t>
            </a:r>
            <a:r>
              <a:rPr lang="en-GB" sz="1550" dirty="0" smtClean="0">
                <a:latin typeface="Arial" panose="020B0604020202020204" pitchFamily="34" charset="0"/>
                <a:cs typeface="Arial" panose="020B0604020202020204" pitchFamily="34" charset="0"/>
              </a:rPr>
              <a:t>(ALT tags, selected colours, size of text) meets the needs and requirements of the client.</a:t>
            </a:r>
            <a:endParaRPr lang="en-GB" sz="1550" dirty="0">
              <a:latin typeface="Arial" panose="020B0604020202020204" pitchFamily="34" charset="0"/>
              <a:cs typeface="Arial" panose="020B0604020202020204" pitchFamily="34" charset="0"/>
            </a:endParaRPr>
          </a:p>
          <a:p>
            <a:pPr marL="804863" lvl="1" indent="-347663">
              <a:buClr>
                <a:srgbClr val="00B050"/>
              </a:buClr>
              <a:buFont typeface="+mj-lt"/>
              <a:buAutoNum type="arabicPeriod"/>
              <a:tabLst>
                <a:tab pos="1792288" algn="l"/>
                <a:tab pos="3230563" algn="l"/>
                <a:tab pos="4668838" algn="l"/>
                <a:tab pos="6096000" algn="l"/>
              </a:tabLst>
            </a:pPr>
            <a:r>
              <a:rPr lang="en-GB" sz="1550" dirty="0" smtClean="0">
                <a:latin typeface="Arial" panose="020B0604020202020204" pitchFamily="34" charset="0"/>
                <a:cs typeface="Arial" panose="020B0604020202020204" pitchFamily="34" charset="0"/>
              </a:rPr>
              <a:t>How resolving issues has improved the effectiveness of the website.</a:t>
            </a:r>
            <a:endParaRPr lang="en-US" sz="1550" b="1" dirty="0"/>
          </a:p>
          <a:p>
            <a:pPr>
              <a:buClr>
                <a:srgbClr val="00B050"/>
              </a:buClr>
              <a:tabLst>
                <a:tab pos="1792288" algn="l"/>
                <a:tab pos="3230563" algn="l"/>
                <a:tab pos="4668838" algn="l"/>
                <a:tab pos="6096000" algn="l"/>
              </a:tabLst>
            </a:pPr>
            <a:r>
              <a:rPr lang="en-US" sz="1550" b="1" dirty="0" smtClean="0">
                <a:solidFill>
                  <a:srgbClr val="FF0000"/>
                </a:solidFill>
              </a:rPr>
              <a:t>D2.1 – Task 06 - </a:t>
            </a:r>
            <a:r>
              <a:rPr lang="en-US" sz="1550" dirty="0" smtClean="0">
                <a:solidFill>
                  <a:srgbClr val="FF0000"/>
                </a:solidFill>
              </a:rPr>
              <a:t>Evaluate </a:t>
            </a:r>
            <a:r>
              <a:rPr lang="en-US" sz="1550" dirty="0">
                <a:solidFill>
                  <a:srgbClr val="FF0000"/>
                </a:solidFill>
              </a:rPr>
              <a:t>the website </a:t>
            </a:r>
            <a:r>
              <a:rPr lang="en-US" sz="1550" dirty="0" smtClean="0">
                <a:solidFill>
                  <a:srgbClr val="FF0000"/>
                </a:solidFill>
              </a:rPr>
              <a:t>you </a:t>
            </a:r>
            <a:r>
              <a:rPr lang="en-US" sz="1550" dirty="0">
                <a:solidFill>
                  <a:srgbClr val="FF0000"/>
                </a:solidFill>
              </a:rPr>
              <a:t>have updated against the business needs and purpose identified in LO2. </a:t>
            </a:r>
            <a:endParaRPr lang="en-US" sz="1550" dirty="0" smtClean="0">
              <a:solidFill>
                <a:srgbClr val="FF0000"/>
              </a:solidFill>
            </a:endParaRP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550" dirty="0" smtClean="0"/>
              <a:t>The </a:t>
            </a:r>
            <a:r>
              <a:rPr lang="en-US" sz="1550" dirty="0"/>
              <a:t>evidence for this could be provided in a report, presentation or a recording of a presentation delivered to an audience.</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000" dirty="0" smtClean="0"/>
              <a:t>D2.1 – Evaluate a Website</a:t>
            </a:r>
            <a:endParaRPr lang="en-GB" sz="3600" dirty="0" smtClean="0"/>
          </a:p>
        </p:txBody>
      </p:sp>
    </p:spTree>
    <p:extLst>
      <p:ext uri="{BB962C8B-B14F-4D97-AF65-F5344CB8AC3E}">
        <p14:creationId xmlns:p14="http://schemas.microsoft.com/office/powerpoint/2010/main" val="955792150"/>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262979"/>
          </a:xfrm>
          <a:prstGeom prst="rect">
            <a:avLst/>
          </a:prstGeom>
        </p:spPr>
        <p:txBody>
          <a:bodyPr wrap="square">
            <a:spAutoFit/>
          </a:bodyPr>
          <a:lstStyle/>
          <a:p>
            <a:pPr>
              <a:buClr>
                <a:srgbClr val="00B050"/>
              </a:buClr>
              <a:tabLst>
                <a:tab pos="1792288" algn="l"/>
                <a:tab pos="3230563" algn="l"/>
                <a:tab pos="4668838" algn="l"/>
                <a:tab pos="6096000" algn="l"/>
              </a:tabLst>
            </a:pPr>
            <a:r>
              <a:rPr lang="en-US" sz="2400" b="1" dirty="0">
                <a:solidFill>
                  <a:srgbClr val="FF0000"/>
                </a:solidFill>
              </a:rPr>
              <a:t>P5.1 – Task 01 - </a:t>
            </a:r>
            <a:r>
              <a:rPr lang="en-US" sz="2400" dirty="0">
                <a:solidFill>
                  <a:srgbClr val="FF0000"/>
                </a:solidFill>
              </a:rPr>
              <a:t>Update a website for a business with developed or modified components. </a:t>
            </a:r>
          </a:p>
          <a:p>
            <a:pPr>
              <a:buClr>
                <a:srgbClr val="00B050"/>
              </a:buClr>
              <a:tabLst>
                <a:tab pos="1792288" algn="l"/>
                <a:tab pos="3230563" algn="l"/>
                <a:tab pos="4668838" algn="l"/>
                <a:tab pos="6096000" algn="l"/>
              </a:tabLst>
            </a:pPr>
            <a:r>
              <a:rPr lang="en-US" sz="2400" b="1" dirty="0" smtClean="0">
                <a:solidFill>
                  <a:srgbClr val="FF0000"/>
                </a:solidFill>
              </a:rPr>
              <a:t>P5.2 </a:t>
            </a:r>
            <a:r>
              <a:rPr lang="en-US" sz="2400" b="1" dirty="0">
                <a:solidFill>
                  <a:srgbClr val="FF0000"/>
                </a:solidFill>
              </a:rPr>
              <a:t>– Task 02 – </a:t>
            </a:r>
            <a:r>
              <a:rPr lang="en-US" sz="2400" dirty="0">
                <a:solidFill>
                  <a:srgbClr val="FF0000"/>
                </a:solidFill>
              </a:rPr>
              <a:t>Demonstrate uploading, maintaining and storing the website for client review. </a:t>
            </a:r>
          </a:p>
          <a:p>
            <a:pPr>
              <a:buClr>
                <a:srgbClr val="00B050"/>
              </a:buClr>
              <a:tabLst>
                <a:tab pos="1792288" algn="l"/>
                <a:tab pos="3230563" algn="l"/>
                <a:tab pos="4668838" algn="l"/>
                <a:tab pos="6096000" algn="l"/>
              </a:tabLst>
            </a:pPr>
            <a:r>
              <a:rPr lang="en-US" sz="2400" b="1" dirty="0" smtClean="0">
                <a:solidFill>
                  <a:srgbClr val="FF0000"/>
                </a:solidFill>
              </a:rPr>
              <a:t>M3.1 </a:t>
            </a:r>
            <a:r>
              <a:rPr lang="en-US" sz="2400" b="1" dirty="0">
                <a:solidFill>
                  <a:srgbClr val="FF0000"/>
                </a:solidFill>
              </a:rPr>
              <a:t>- Task 03 - </a:t>
            </a:r>
            <a:r>
              <a:rPr lang="en-US" sz="2400" dirty="0">
                <a:solidFill>
                  <a:srgbClr val="FF0000"/>
                </a:solidFill>
              </a:rPr>
              <a:t>Create a test table to test the Functionality, Verification and Usability of the website.</a:t>
            </a:r>
          </a:p>
          <a:p>
            <a:pPr>
              <a:buClr>
                <a:srgbClr val="00B050"/>
              </a:buClr>
              <a:tabLst>
                <a:tab pos="1792288" algn="l"/>
                <a:tab pos="3230563" algn="l"/>
                <a:tab pos="4668838" algn="l"/>
                <a:tab pos="6096000" algn="l"/>
              </a:tabLst>
            </a:pPr>
            <a:r>
              <a:rPr lang="en-US" sz="2400" b="1" dirty="0" smtClean="0">
                <a:solidFill>
                  <a:srgbClr val="FF0000"/>
                </a:solidFill>
              </a:rPr>
              <a:t>M3.2 </a:t>
            </a:r>
            <a:r>
              <a:rPr lang="en-US" sz="2400" b="1" dirty="0">
                <a:solidFill>
                  <a:srgbClr val="FF0000"/>
                </a:solidFill>
              </a:rPr>
              <a:t>- Task 04 – </a:t>
            </a:r>
            <a:r>
              <a:rPr lang="en-US" sz="2400" dirty="0">
                <a:solidFill>
                  <a:srgbClr val="FF0000"/>
                </a:solidFill>
              </a:rPr>
              <a:t>Identify website issues through testing,  and create a test table to retest the Functionality, Verification and Usability of the website.</a:t>
            </a:r>
          </a:p>
          <a:p>
            <a:pPr>
              <a:buClr>
                <a:srgbClr val="00B050"/>
              </a:buClr>
              <a:tabLst>
                <a:tab pos="1792288" algn="l"/>
                <a:tab pos="3230563" algn="l"/>
                <a:tab pos="4668838" algn="l"/>
                <a:tab pos="6096000" algn="l"/>
              </a:tabLst>
            </a:pPr>
            <a:r>
              <a:rPr lang="en-US" sz="2400" b="1" dirty="0" smtClean="0">
                <a:solidFill>
                  <a:srgbClr val="FF0000"/>
                </a:solidFill>
                <a:latin typeface="Arial" panose="020B0604020202020204" pitchFamily="34" charset="0"/>
                <a:cs typeface="Arial" panose="020B0604020202020204" pitchFamily="34" charset="0"/>
              </a:rPr>
              <a:t>P6.1 </a:t>
            </a:r>
            <a:r>
              <a:rPr lang="en-US" sz="2400" b="1" dirty="0">
                <a:solidFill>
                  <a:srgbClr val="FF0000"/>
                </a:solidFill>
                <a:latin typeface="Arial" panose="020B0604020202020204" pitchFamily="34" charset="0"/>
                <a:cs typeface="Arial" panose="020B0604020202020204" pitchFamily="34" charset="0"/>
              </a:rPr>
              <a:t>– Task 05 - </a:t>
            </a:r>
            <a:r>
              <a:rPr lang="en-US" sz="2400" dirty="0">
                <a:solidFill>
                  <a:srgbClr val="FF0000"/>
                </a:solidFill>
                <a:latin typeface="Arial" panose="020B0604020202020204" pitchFamily="34" charset="0"/>
                <a:cs typeface="Arial" panose="020B0604020202020204" pitchFamily="34" charset="0"/>
              </a:rPr>
              <a:t>Present their updated website to stakeholders including speaker notes and evidence of improvements and repairs.</a:t>
            </a:r>
          </a:p>
          <a:p>
            <a:pPr>
              <a:buClr>
                <a:srgbClr val="00B050"/>
              </a:buClr>
              <a:tabLst>
                <a:tab pos="1792288" algn="l"/>
                <a:tab pos="3230563" algn="l"/>
                <a:tab pos="4668838" algn="l"/>
                <a:tab pos="6096000" algn="l"/>
              </a:tabLst>
            </a:pPr>
            <a:r>
              <a:rPr lang="en-US" sz="2400" b="1" dirty="0" smtClean="0">
                <a:solidFill>
                  <a:srgbClr val="FF0000"/>
                </a:solidFill>
              </a:rPr>
              <a:t>D2.1 </a:t>
            </a:r>
            <a:r>
              <a:rPr lang="en-US" sz="2400" b="1" dirty="0">
                <a:solidFill>
                  <a:srgbClr val="FF0000"/>
                </a:solidFill>
              </a:rPr>
              <a:t>– Task 06 - </a:t>
            </a:r>
            <a:r>
              <a:rPr lang="en-US" sz="2400" dirty="0">
                <a:solidFill>
                  <a:srgbClr val="FF0000"/>
                </a:solidFill>
              </a:rPr>
              <a:t>Evaluate the website you have updated against the business needs and purpose identified in LO2. </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3600" dirty="0" smtClean="0"/>
              <a:t>LO4 </a:t>
            </a:r>
            <a:r>
              <a:rPr lang="en-IE" sz="3600" dirty="0" smtClean="0"/>
              <a:t>– Assessment Criteria</a:t>
            </a:r>
            <a:endParaRPr lang="en-GB" sz="36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1820264513"/>
              </p:ext>
            </p:extLst>
          </p:nvPr>
        </p:nvGraphicFramePr>
        <p:xfrm>
          <a:off x="251520" y="1061824"/>
          <a:ext cx="8568952" cy="5593080"/>
        </p:xfrm>
        <a:graphic>
          <a:graphicData uri="http://schemas.openxmlformats.org/drawingml/2006/table">
            <a:tbl>
              <a:tblPr firstRow="1" bandRow="1">
                <a:tableStyleId>{B301B821-A1FF-4177-AEE7-76D212191A09}</a:tableStyleId>
              </a:tblPr>
              <a:tblGrid>
                <a:gridCol w="1656184"/>
                <a:gridCol w="2736304"/>
                <a:gridCol w="1944216"/>
                <a:gridCol w="2232248"/>
              </a:tblGrid>
              <a:tr h="202312">
                <a:tc>
                  <a:txBody>
                    <a:bodyPr/>
                    <a:lstStyle/>
                    <a:p>
                      <a:pPr algn="ctr"/>
                      <a:r>
                        <a:rPr lang="en-GB" sz="1300" dirty="0" smtClean="0">
                          <a:latin typeface="Arial" panose="020B0604020202020204" pitchFamily="34" charset="0"/>
                          <a:cs typeface="Arial" panose="020B0604020202020204" pitchFamily="34" charset="0"/>
                        </a:rPr>
                        <a:t>The Learner will</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Pass</a:t>
                      </a:r>
                    </a:p>
                    <a:p>
                      <a:pPr algn="l"/>
                      <a:r>
                        <a:rPr lang="en-US" sz="1300" dirty="0" smtClean="0">
                          <a:latin typeface="Arial" panose="020B0604020202020204" pitchFamily="34" charset="0"/>
                          <a:cs typeface="Arial" panose="020B0604020202020204" pitchFamily="34" charset="0"/>
                        </a:rPr>
                        <a:t>The assessment criteria are the pass</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requirements for</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this unit.</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can:</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Merit</a:t>
                      </a:r>
                    </a:p>
                    <a:p>
                      <a:pPr algn="l"/>
                      <a:r>
                        <a:rPr lang="en-US" sz="1300" dirty="0" smtClean="0">
                          <a:latin typeface="Arial" panose="020B0604020202020204" pitchFamily="34" charset="0"/>
                          <a:cs typeface="Arial" panose="020B0604020202020204" pitchFamily="34" charset="0"/>
                        </a:rPr>
                        <a:t>To achieve a merit the</a:t>
                      </a:r>
                    </a:p>
                    <a:p>
                      <a:pPr algn="l"/>
                      <a:r>
                        <a:rPr lang="en-US" sz="1300" dirty="0" smtClean="0">
                          <a:latin typeface="Arial" panose="020B0604020202020204" pitchFamily="34" charset="0"/>
                          <a:cs typeface="Arial" panose="020B0604020202020204" pitchFamily="34" charset="0"/>
                        </a:rPr>
                        <a:t>evidence must show that, in</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addition to the pass criteria,</a:t>
                      </a:r>
                      <a:r>
                        <a:rPr lang="en-US" sz="1300" baseline="0" dirty="0" smtClean="0">
                          <a:latin typeface="Arial" panose="020B0604020202020204" pitchFamily="34" charset="0"/>
                          <a:cs typeface="Arial" panose="020B0604020202020204" pitchFamily="34" charset="0"/>
                        </a:rPr>
                        <a:t> </a:t>
                      </a:r>
                      <a:r>
                        <a:rPr lang="en-US" sz="1300" dirty="0" smtClean="0">
                          <a:latin typeface="Arial" panose="020B0604020202020204" pitchFamily="34" charset="0"/>
                          <a:cs typeface="Arial" panose="020B0604020202020204" pitchFamily="34" charset="0"/>
                        </a:rPr>
                        <a:t>the learner is able to:</a:t>
                      </a:r>
                      <a:endParaRPr lang="en-GB" sz="1300" b="0" dirty="0">
                        <a:latin typeface="Arial" panose="020B0604020202020204" pitchFamily="34" charset="0"/>
                        <a:cs typeface="Arial" panose="020B0604020202020204" pitchFamily="34" charset="0"/>
                      </a:endParaRPr>
                    </a:p>
                  </a:txBody>
                  <a:tcPr/>
                </a:tc>
                <a:tc>
                  <a:txBody>
                    <a:bodyPr/>
                    <a:lstStyle/>
                    <a:p>
                      <a:pPr algn="l"/>
                      <a:r>
                        <a:rPr lang="en-US" sz="1300" dirty="0" smtClean="0">
                          <a:latin typeface="Arial" panose="020B0604020202020204" pitchFamily="34" charset="0"/>
                          <a:cs typeface="Arial" panose="020B0604020202020204" pitchFamily="34" charset="0"/>
                        </a:rPr>
                        <a:t>Distinction</a:t>
                      </a:r>
                    </a:p>
                    <a:p>
                      <a:pPr algn="l"/>
                      <a:r>
                        <a:rPr lang="en-US" sz="13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300" b="0" dirty="0">
                        <a:latin typeface="Arial" panose="020B0604020202020204" pitchFamily="34" charset="0"/>
                        <a:cs typeface="Arial" panose="020B0604020202020204" pitchFamily="34" charset="0"/>
                      </a:endParaRPr>
                    </a:p>
                  </a:txBody>
                  <a:tcPr/>
                </a:tc>
              </a:tr>
              <a:tr h="534294">
                <a:tc>
                  <a:txBody>
                    <a:bodyPr/>
                    <a:lstStyle/>
                    <a:p>
                      <a:r>
                        <a:rPr kumimoji="0" lang="en-GB" sz="1300" u="none" strike="noStrike" kern="1200" baseline="0" dirty="0" smtClean="0">
                          <a:latin typeface="Arial" panose="020B0604020202020204" pitchFamily="34" charset="0"/>
                          <a:cs typeface="Arial" panose="020B0604020202020204" pitchFamily="34" charset="0"/>
                        </a:rPr>
                        <a:t>1 - </a:t>
                      </a:r>
                      <a:r>
                        <a:rPr kumimoji="0" lang="en-US" sz="1300" u="none" strike="noStrike" kern="1200" baseline="0" dirty="0" smtClean="0">
                          <a:latin typeface="Arial" panose="020B0604020202020204" pitchFamily="34" charset="0"/>
                          <a:cs typeface="Arial" panose="020B0604020202020204" pitchFamily="34" charset="0"/>
                        </a:rPr>
                        <a:t>Know how websites are used by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P1 - </a:t>
                      </a:r>
                      <a:r>
                        <a:rPr kumimoji="0" lang="en-US" sz="1300" u="none" strike="noStrike" kern="1200" baseline="0" dirty="0" smtClean="0">
                          <a:latin typeface="Arial" panose="020B0604020202020204" pitchFamily="34" charset="0"/>
                          <a:cs typeface="Arial" panose="020B0604020202020204" pitchFamily="34" charset="0"/>
                        </a:rPr>
                        <a:t>Describe the uses of websites in organisations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1148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2 -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P2 - </a:t>
                      </a:r>
                      <a:r>
                        <a:rPr kumimoji="0" lang="en-US" sz="1300" u="none" strike="noStrike" kern="1200" baseline="0" dirty="0" smtClean="0">
                          <a:latin typeface="Arial" panose="020B0604020202020204" pitchFamily="34" charset="0"/>
                          <a:cs typeface="Arial" panose="020B0604020202020204" pitchFamily="34" charset="0"/>
                        </a:rPr>
                        <a:t>Review an existing website used for a specified business need</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M1 - Be able to review existing websites in relation to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11480">
                <a:tc vMerge="1">
                  <a:txBody>
                    <a:bodyPr/>
                    <a:lstStyle/>
                    <a:p>
                      <a:endParaRPr lang="en-GB"/>
                    </a:p>
                  </a:txBody>
                  <a:tcPr/>
                </a:tc>
                <a:tc>
                  <a:txBody>
                    <a:bodyPr/>
                    <a:lstStyle/>
                    <a:p>
                      <a:r>
                        <a:rPr kumimoji="0" lang="en-US" sz="1300" u="none" strike="noStrike" kern="1200" baseline="0" dirty="0" smtClean="0">
                          <a:latin typeface="Arial" panose="020B0604020202020204" pitchFamily="34" charset="0"/>
                          <a:cs typeface="Arial" panose="020B0604020202020204" pitchFamily="34" charset="0"/>
                        </a:rPr>
                        <a:t>P3 - Prepare </a:t>
                      </a:r>
                      <a:r>
                        <a:rPr kumimoji="0" lang="en-US" sz="1300" u="none" strike="noStrike" kern="1200" baseline="0" dirty="0" smtClean="0">
                          <a:latin typeface="Arial" panose="020B0604020202020204" pitchFamily="34" charset="0"/>
                          <a:cs typeface="Arial" panose="020B0604020202020204" pitchFamily="34" charset="0"/>
                        </a:rPr>
                        <a:t>a plan for realising improvements or enhancements  to the specified website</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lang="en-GB"/>
                    </a:p>
                  </a:txBody>
                  <a:tcPr/>
                </a:tc>
                <a:tc vMerge="1">
                  <a:txBody>
                    <a:bodyPr/>
                    <a:lstStyle/>
                    <a:p>
                      <a:endParaRPr lang="en-GB"/>
                    </a:p>
                  </a:txBody>
                  <a:tcPr/>
                </a:tc>
              </a:tr>
              <a:tr h="961264">
                <a:tc>
                  <a:txBody>
                    <a:bodyPr/>
                    <a:lstStyle/>
                    <a:p>
                      <a:r>
                        <a:rPr kumimoji="0" lang="en-US" sz="1300" u="none" strike="noStrike" kern="1200" baseline="0" dirty="0" smtClean="0">
                          <a:latin typeface="Arial" panose="020B0604020202020204" pitchFamily="34" charset="0"/>
                          <a:cs typeface="Arial" panose="020B0604020202020204" pitchFamily="34" charset="0"/>
                        </a:rPr>
                        <a:t>3 - Be able to create or modify components of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300" u="none" strike="noStrike" kern="1200" baseline="0" dirty="0" smtClean="0">
                          <a:latin typeface="Arial" panose="020B0604020202020204" pitchFamily="34" charset="0"/>
                          <a:cs typeface="Arial" panose="020B0604020202020204" pitchFamily="34" charset="0"/>
                        </a:rPr>
                        <a:t>P4 - </a:t>
                      </a:r>
                      <a:r>
                        <a:rPr kumimoji="0" lang="en-US" sz="1300" u="none" strike="noStrike" kern="1200" baseline="0" dirty="0" smtClean="0">
                          <a:latin typeface="Arial" panose="020B0604020202020204" pitchFamily="34" charset="0"/>
                          <a:cs typeface="Arial" panose="020B0604020202020204" pitchFamily="34" charset="0"/>
                        </a:rPr>
                        <a:t>Create or modify website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M2 - Present website components to stakeholders for approval</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D1 - Recommend changes to website components based on stakeholder feedback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0">
                <a:tc rowSpan="2">
                  <a:txBody>
                    <a:bodyPr/>
                    <a:lstStyle/>
                    <a:p>
                      <a:r>
                        <a:rPr kumimoji="0" lang="en-US" sz="1300" u="none" strike="noStrike" kern="1200" baseline="0" dirty="0" smtClean="0">
                          <a:latin typeface="Arial" panose="020B0604020202020204" pitchFamily="34" charset="0"/>
                          <a:cs typeface="Arial" panose="020B0604020202020204" pitchFamily="34" charset="0"/>
                        </a:rPr>
                        <a:t>4 - Be able to update websites to meet business needs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P5 - Update website with developed or modified components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M3 - Test functionality of updated website and resolve any issues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457200">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P6 - Present updated website to stakeholders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00" u="none" strike="noStrike" kern="1200" baseline="0" dirty="0" smtClean="0">
                          <a:latin typeface="Arial" panose="020B0604020202020204" pitchFamily="34" charset="0"/>
                          <a:cs typeface="Arial" panose="020B0604020202020204" pitchFamily="34" charset="0"/>
                        </a:rPr>
                        <a:t>D2 - Evaluate the updated website against the needs of the business</a:t>
                      </a: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Aim and Purpose</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586145"/>
          </a:xfrm>
          <a:prstGeom prst="rect">
            <a:avLst/>
          </a:prstGeom>
        </p:spPr>
        <p:txBody>
          <a:bodyPr wrap="square">
            <a:spAutoFit/>
          </a:bodyPr>
          <a:lstStyle/>
          <a:p>
            <a:pPr>
              <a:buClr>
                <a:srgbClr val="7030A0"/>
              </a:buClr>
            </a:pPr>
            <a:r>
              <a:rPr lang="en-US" sz="2100" b="1" dirty="0" smtClean="0"/>
              <a:t>Learning </a:t>
            </a:r>
            <a:r>
              <a:rPr lang="en-US" sz="2100" b="1" dirty="0"/>
              <a:t>Outcome </a:t>
            </a:r>
            <a:r>
              <a:rPr lang="en-US" sz="2100" b="1" dirty="0" smtClean="0"/>
              <a:t>4: </a:t>
            </a:r>
            <a:r>
              <a:rPr lang="en-US" sz="2100" dirty="0" smtClean="0"/>
              <a:t>Be </a:t>
            </a:r>
            <a:r>
              <a:rPr lang="en-US" sz="2100" dirty="0"/>
              <a:t>able to update websites to meet business needs</a:t>
            </a:r>
          </a:p>
          <a:p>
            <a:pPr marL="354013" indent="-354013">
              <a:buClr>
                <a:srgbClr val="7030A0"/>
              </a:buClr>
              <a:buFont typeface="Wingdings 3" panose="05040102010807070707" pitchFamily="18" charset="2"/>
              <a:buChar char=""/>
            </a:pPr>
            <a:r>
              <a:rPr lang="en-US" sz="2100" dirty="0"/>
              <a:t>Your task is to: update and test the modified website to ensure that it clearly meets the needs </a:t>
            </a:r>
            <a:r>
              <a:rPr lang="en-US" sz="2100" dirty="0" smtClean="0"/>
              <a:t>of the </a:t>
            </a:r>
            <a:r>
              <a:rPr lang="en-US" sz="2100" dirty="0"/>
              <a:t>Progress Academy specification.</a:t>
            </a:r>
          </a:p>
          <a:p>
            <a:pPr marL="354013" indent="-354013">
              <a:buClr>
                <a:srgbClr val="7030A0"/>
              </a:buClr>
              <a:buFont typeface="Wingdings 3" panose="05040102010807070707" pitchFamily="18" charset="2"/>
              <a:buChar char=""/>
            </a:pPr>
            <a:r>
              <a:rPr lang="en-US" sz="2100" dirty="0"/>
              <a:t>The Board of Governors has now approved your modified components and recommendations </a:t>
            </a:r>
            <a:r>
              <a:rPr lang="en-US" sz="2100" dirty="0" smtClean="0"/>
              <a:t>and has </a:t>
            </a:r>
            <a:r>
              <a:rPr lang="en-US" sz="2100" dirty="0"/>
              <a:t>asked you to update the original Progress Academy website. You may also add </a:t>
            </a:r>
            <a:r>
              <a:rPr lang="en-US" sz="2100" dirty="0" smtClean="0"/>
              <a:t>additional website </a:t>
            </a:r>
            <a:r>
              <a:rPr lang="en-US" sz="2100" dirty="0"/>
              <a:t>pages if required.</a:t>
            </a:r>
          </a:p>
          <a:p>
            <a:pPr marL="354013" indent="-354013">
              <a:buClr>
                <a:srgbClr val="7030A0"/>
              </a:buClr>
              <a:buFont typeface="Wingdings 3" panose="05040102010807070707" pitchFamily="18" charset="2"/>
              <a:buChar char=""/>
            </a:pPr>
            <a:r>
              <a:rPr lang="en-US" sz="2100" dirty="0"/>
              <a:t>The updated website will then be tested for functionality followed by the subsequent correction </a:t>
            </a:r>
            <a:r>
              <a:rPr lang="en-US" sz="2100" dirty="0" smtClean="0"/>
              <a:t>of any </a:t>
            </a:r>
            <a:r>
              <a:rPr lang="en-US" sz="2100" dirty="0"/>
              <a:t>identified errors. Testing should be iterative.</a:t>
            </a:r>
          </a:p>
          <a:p>
            <a:pPr marL="354013" indent="-354013">
              <a:buClr>
                <a:srgbClr val="7030A0"/>
              </a:buClr>
              <a:buFont typeface="Wingdings 3" panose="05040102010807070707" pitchFamily="18" charset="2"/>
              <a:buChar char=""/>
            </a:pPr>
            <a:r>
              <a:rPr lang="en-US" sz="2100" dirty="0"/>
              <a:t>When testing has been completed, and all errors corrected, the Board of Governors has asked </a:t>
            </a:r>
            <a:r>
              <a:rPr lang="en-US" sz="2100" dirty="0" smtClean="0"/>
              <a:t>that the </a:t>
            </a:r>
            <a:r>
              <a:rPr lang="en-US" sz="2100" dirty="0"/>
              <a:t>final working website is presented to them.</a:t>
            </a:r>
          </a:p>
          <a:p>
            <a:pPr marL="354013" indent="-354013">
              <a:buClr>
                <a:srgbClr val="7030A0"/>
              </a:buClr>
              <a:buFont typeface="Wingdings 3" panose="05040102010807070707" pitchFamily="18" charset="2"/>
              <a:buChar char=""/>
            </a:pPr>
            <a:r>
              <a:rPr lang="en-US" sz="2100" dirty="0"/>
              <a:t>Finally the SMT of Progress Academy has asked for a confirmation report to confirm that </a:t>
            </a:r>
            <a:r>
              <a:rPr lang="en-US" sz="2100" dirty="0" smtClean="0"/>
              <a:t>the website </a:t>
            </a:r>
            <a:r>
              <a:rPr lang="en-US" sz="2100" dirty="0"/>
              <a:t>meets the requirements of the specification and is now ‘fit for purpose’.</a:t>
            </a:r>
            <a:endParaRPr lang="en-US" sz="2100" dirty="0" smtClean="0"/>
          </a:p>
        </p:txBody>
      </p:sp>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780044"/>
          </a:xfrm>
          <a:prstGeom prst="rect">
            <a:avLst/>
          </a:prstGeom>
        </p:spPr>
        <p:txBody>
          <a:bodyPr wrap="square">
            <a:spAutoFit/>
          </a:bodyPr>
          <a:lstStyle/>
          <a:p>
            <a:pPr>
              <a:buClr>
                <a:srgbClr val="00B050"/>
              </a:buClr>
              <a:tabLst>
                <a:tab pos="1792288" algn="l"/>
                <a:tab pos="3230563" algn="l"/>
                <a:tab pos="4668838" algn="l"/>
                <a:tab pos="6096000" algn="l"/>
              </a:tabLst>
            </a:pPr>
            <a:r>
              <a:rPr lang="en-US" sz="1760" b="1" dirty="0" smtClean="0">
                <a:latin typeface="Arial" panose="020B0604020202020204" pitchFamily="34" charset="0"/>
                <a:cs typeface="Arial" panose="020B0604020202020204" pitchFamily="34" charset="0"/>
              </a:rPr>
              <a:t>P5.1</a:t>
            </a:r>
            <a:r>
              <a:rPr lang="en-US" sz="1760" b="1" dirty="0">
                <a:latin typeface="Arial" panose="020B0604020202020204" pitchFamily="34" charset="0"/>
                <a:cs typeface="Arial" panose="020B0604020202020204" pitchFamily="34" charset="0"/>
              </a:rPr>
              <a:t>. Update a website,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adding </a:t>
            </a:r>
            <a:r>
              <a:rPr lang="en-US" sz="1760" dirty="0">
                <a:latin typeface="Arial" panose="020B0604020202020204" pitchFamily="34" charset="0"/>
                <a:cs typeface="Arial" panose="020B0604020202020204" pitchFamily="34" charset="0"/>
              </a:rPr>
              <a:t>developed or modified components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inserting </a:t>
            </a:r>
            <a:r>
              <a:rPr lang="en-US" sz="1760" dirty="0">
                <a:latin typeface="Arial" panose="020B0604020202020204" pitchFamily="34" charset="0"/>
                <a:cs typeface="Arial" panose="020B0604020202020204" pitchFamily="34" charset="0"/>
              </a:rPr>
              <a:t>hyperlinks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inserting </a:t>
            </a:r>
            <a:r>
              <a:rPr lang="en-US" sz="1760" dirty="0">
                <a:latin typeface="Arial" panose="020B0604020202020204" pitchFamily="34" charset="0"/>
                <a:cs typeface="Arial" panose="020B0604020202020204" pitchFamily="34" charset="0"/>
              </a:rPr>
              <a:t>meta tags and keywords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publishing</a:t>
            </a:r>
            <a:endParaRPr lang="en-US" sz="1760" dirty="0">
              <a:latin typeface="Arial" panose="020B0604020202020204" pitchFamily="34" charset="0"/>
              <a:cs typeface="Arial" panose="020B0604020202020204" pitchFamily="34" charset="0"/>
            </a:endParaRP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uploading </a:t>
            </a:r>
            <a:r>
              <a:rPr lang="en-US" sz="1760" dirty="0">
                <a:latin typeface="Arial" panose="020B0604020202020204" pitchFamily="34" charset="0"/>
                <a:cs typeface="Arial" panose="020B0604020202020204" pitchFamily="34" charset="0"/>
              </a:rPr>
              <a:t>files (e.g. to intranet, to server)</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maintaining </a:t>
            </a:r>
            <a:r>
              <a:rPr lang="en-US" sz="1760" dirty="0">
                <a:latin typeface="Arial" panose="020B0604020202020204" pitchFamily="34" charset="0"/>
                <a:cs typeface="Arial" panose="020B0604020202020204" pitchFamily="34" charset="0"/>
              </a:rPr>
              <a:t>content</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1760" dirty="0" smtClean="0">
                <a:latin typeface="Arial" panose="020B0604020202020204" pitchFamily="34" charset="0"/>
                <a:cs typeface="Arial" panose="020B0604020202020204" pitchFamily="34" charset="0"/>
              </a:rPr>
              <a:t>file </a:t>
            </a:r>
            <a:r>
              <a:rPr lang="en-US" sz="1760" dirty="0">
                <a:latin typeface="Arial" panose="020B0604020202020204" pitchFamily="34" charset="0"/>
                <a:cs typeface="Arial" panose="020B0604020202020204" pitchFamily="34" charset="0"/>
              </a:rPr>
              <a:t>management (e.g. naming files, folder structures, </a:t>
            </a:r>
            <a:r>
              <a:rPr lang="en-US" sz="1760" dirty="0" smtClean="0">
                <a:latin typeface="Arial" panose="020B0604020202020204" pitchFamily="34" charset="0"/>
                <a:cs typeface="Arial" panose="020B0604020202020204" pitchFamily="34" charset="0"/>
              </a:rPr>
              <a:t>moving files</a:t>
            </a:r>
            <a:r>
              <a:rPr lang="en-US" sz="1760" dirty="0">
                <a:latin typeface="Arial" panose="020B0604020202020204" pitchFamily="34" charset="0"/>
                <a:cs typeface="Arial" panose="020B0604020202020204" pitchFamily="34" charset="0"/>
              </a:rPr>
              <a:t>, deleting files</a:t>
            </a:r>
            <a:r>
              <a:rPr lang="en-US" sz="1760" dirty="0" smtClean="0">
                <a:latin typeface="Arial" panose="020B0604020202020204" pitchFamily="34" charset="0"/>
                <a:cs typeface="Arial" panose="020B0604020202020204" pitchFamily="34" charset="0"/>
              </a:rPr>
              <a:t>)</a:t>
            </a:r>
          </a:p>
          <a:p>
            <a:pPr>
              <a:buClr>
                <a:srgbClr val="00B050"/>
              </a:buClr>
              <a:tabLst>
                <a:tab pos="1792288" algn="l"/>
                <a:tab pos="3230563" algn="l"/>
                <a:tab pos="4668838" algn="l"/>
                <a:tab pos="6096000" algn="l"/>
              </a:tabLst>
            </a:pPr>
            <a:r>
              <a:rPr lang="en-GB" sz="1760" b="1" dirty="0" smtClean="0">
                <a:latin typeface="Arial" panose="020B0604020202020204" pitchFamily="34" charset="0"/>
                <a:cs typeface="Arial" panose="020B0604020202020204" pitchFamily="34" charset="0"/>
              </a:rPr>
              <a:t>M3.1 - </a:t>
            </a:r>
            <a:r>
              <a:rPr lang="en-GB" sz="1760" b="1" dirty="0">
                <a:latin typeface="Arial" panose="020B0604020202020204" pitchFamily="34" charset="0"/>
                <a:cs typeface="Arial" panose="020B0604020202020204" pitchFamily="34" charset="0"/>
              </a:rPr>
              <a:t>Plan, test and resolve,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prepare </a:t>
            </a:r>
            <a:r>
              <a:rPr lang="en-GB" sz="1760" dirty="0">
                <a:latin typeface="Arial" panose="020B0604020202020204" pitchFamily="34" charset="0"/>
                <a:cs typeface="Arial" panose="020B0604020202020204" pitchFamily="34" charset="0"/>
              </a:rPr>
              <a:t>test plan</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test</a:t>
            </a:r>
            <a:r>
              <a:rPr lang="en-GB" sz="1760" dirty="0">
                <a:latin typeface="Arial" panose="020B0604020202020204" pitchFamily="34" charset="0"/>
                <a:cs typeface="Arial" panose="020B0604020202020204" pitchFamily="34" charset="0"/>
              </a:rPr>
              <a:t>:</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functionality </a:t>
            </a:r>
            <a:r>
              <a:rPr lang="en-GB" sz="1760" dirty="0">
                <a:latin typeface="Arial" panose="020B0604020202020204" pitchFamily="34" charset="0"/>
                <a:cs typeface="Arial" panose="020B0604020202020204" pitchFamily="34" charset="0"/>
              </a:rPr>
              <a:t>(e.g. links, working content, </a:t>
            </a:r>
            <a:r>
              <a:rPr lang="en-GB" sz="1760" dirty="0" smtClean="0">
                <a:latin typeface="Arial" panose="020B0604020202020204" pitchFamily="34" charset="0"/>
                <a:cs typeface="Arial" panose="020B0604020202020204" pitchFamily="34" charset="0"/>
              </a:rPr>
              <a:t>accessibility options</a:t>
            </a:r>
            <a:r>
              <a:rPr lang="en-GB" sz="1760" dirty="0">
                <a:latin typeface="Arial" panose="020B0604020202020204" pitchFamily="34" charset="0"/>
                <a:cs typeface="Arial" panose="020B0604020202020204" pitchFamily="34" charset="0"/>
              </a:rPr>
              <a:t>)</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use </a:t>
            </a:r>
            <a:r>
              <a:rPr lang="en-GB" sz="1760" dirty="0">
                <a:latin typeface="Arial" panose="020B0604020202020204" pitchFamily="34" charset="0"/>
                <a:cs typeface="Arial" panose="020B0604020202020204" pitchFamily="34" charset="0"/>
              </a:rPr>
              <a:t>of code verification techniques (e.g. W3C validator, W3schools)</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usability </a:t>
            </a:r>
            <a:r>
              <a:rPr lang="en-GB" sz="1760" dirty="0">
                <a:latin typeface="Arial" panose="020B0604020202020204" pitchFamily="34" charset="0"/>
                <a:cs typeface="Arial" panose="020B0604020202020204" pitchFamily="34" charset="0"/>
              </a:rPr>
              <a:t>(e.g. clear navigation, easy to use, viewable indifferent browsers such as Chrome, Firefox, IE, Opera</a:t>
            </a:r>
            <a:r>
              <a:rPr lang="en-GB" sz="1760" dirty="0" smtClean="0">
                <a:latin typeface="Arial" panose="020B0604020202020204" pitchFamily="34" charset="0"/>
                <a:cs typeface="Arial" panose="020B0604020202020204" pitchFamily="34" charset="0"/>
              </a:rPr>
              <a:t>, Safari</a:t>
            </a:r>
            <a:r>
              <a:rPr lang="en-GB" sz="1760" dirty="0">
                <a:latin typeface="Arial" panose="020B0604020202020204" pitchFamily="34" charset="0"/>
                <a:cs typeface="Arial" panose="020B0604020202020204" pitchFamily="34" charset="0"/>
              </a:rPr>
              <a:t>)</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accessibility </a:t>
            </a:r>
            <a:r>
              <a:rPr lang="en-GB" sz="1760" dirty="0">
                <a:latin typeface="Arial" panose="020B0604020202020204" pitchFamily="34" charset="0"/>
                <a:cs typeface="Arial" panose="020B0604020202020204" pitchFamily="34" charset="0"/>
              </a:rPr>
              <a:t>(e.g. ALT tags)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resolve </a:t>
            </a:r>
            <a:r>
              <a:rPr lang="en-GB" sz="1760" dirty="0">
                <a:latin typeface="Arial" panose="020B0604020202020204" pitchFamily="34" charset="0"/>
                <a:cs typeface="Arial" panose="020B0604020202020204" pitchFamily="34" charset="0"/>
              </a:rPr>
              <a:t>issues</a:t>
            </a:r>
          </a:p>
          <a:p>
            <a:pPr>
              <a:buClr>
                <a:srgbClr val="00B050"/>
              </a:buClr>
              <a:tabLst>
                <a:tab pos="1792288" algn="l"/>
                <a:tab pos="3230563" algn="l"/>
                <a:tab pos="4668838" algn="l"/>
                <a:tab pos="6096000" algn="l"/>
              </a:tabLst>
            </a:pPr>
            <a:r>
              <a:rPr lang="en-GB" sz="1760" b="1" dirty="0" smtClean="0">
                <a:latin typeface="Arial" panose="020B0604020202020204" pitchFamily="34" charset="0"/>
                <a:cs typeface="Arial" panose="020B0604020202020204" pitchFamily="34" charset="0"/>
              </a:rPr>
              <a:t>D2.1 - Evaluation</a:t>
            </a:r>
            <a:r>
              <a:rPr lang="en-GB" sz="1760" b="1" dirty="0">
                <a:latin typeface="Arial" panose="020B0604020202020204" pitchFamily="34" charset="0"/>
                <a:cs typeface="Arial" panose="020B0604020202020204" pitchFamily="34" charset="0"/>
              </a:rPr>
              <a:t>, i.e.:</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comparing </a:t>
            </a:r>
            <a:r>
              <a:rPr lang="en-GB" sz="1760" dirty="0">
                <a:latin typeface="Arial" panose="020B0604020202020204" pitchFamily="34" charset="0"/>
                <a:cs typeface="Arial" panose="020B0604020202020204" pitchFamily="34" charset="0"/>
              </a:rPr>
              <a:t>with identified business requirements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GB" sz="1760" dirty="0" smtClean="0">
                <a:latin typeface="Arial" panose="020B0604020202020204" pitchFamily="34" charset="0"/>
                <a:cs typeface="Arial" panose="020B0604020202020204" pitchFamily="34" charset="0"/>
              </a:rPr>
              <a:t>resolving </a:t>
            </a:r>
            <a:r>
              <a:rPr lang="en-GB" sz="1760" dirty="0">
                <a:latin typeface="Arial" panose="020B0604020202020204" pitchFamily="34" charset="0"/>
                <a:cs typeface="Arial" panose="020B0604020202020204" pitchFamily="34" charset="0"/>
              </a:rPr>
              <a:t>issues</a:t>
            </a:r>
            <a:endParaRPr lang="en-GB" sz="176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800" dirty="0" smtClean="0"/>
              <a:t>Assessment Criterion P1</a:t>
            </a:r>
            <a:endParaRPr lang="en-GB" dirty="0" smtClean="0"/>
          </a:p>
        </p:txBody>
      </p:sp>
    </p:spTree>
    <p:extLst>
      <p:ext uri="{BB962C8B-B14F-4D97-AF65-F5344CB8AC3E}">
        <p14:creationId xmlns:p14="http://schemas.microsoft.com/office/powerpoint/2010/main" val="761355059"/>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509200"/>
          </a:xfrm>
          <a:prstGeom prst="rect">
            <a:avLst/>
          </a:prstGeom>
        </p:spPr>
        <p:txBody>
          <a:bodyPr wrap="square">
            <a:spAutoFit/>
          </a:bodyPr>
          <a:lstStyle/>
          <a:p>
            <a:pPr>
              <a:buClr>
                <a:srgbClr val="7030A0"/>
              </a:buClr>
            </a:pPr>
            <a:r>
              <a:rPr lang="en-US" sz="1600" b="1" dirty="0"/>
              <a:t>Learning Outcome 4: </a:t>
            </a:r>
            <a:r>
              <a:rPr lang="en-US" sz="1600" dirty="0"/>
              <a:t>Be able to update websites to meet business needs</a:t>
            </a:r>
          </a:p>
          <a:p>
            <a:pPr marL="354013" indent="-354013">
              <a:buClr>
                <a:srgbClr val="7030A0"/>
              </a:buClr>
              <a:buFont typeface="Wingdings 3" panose="05040102010807070707" pitchFamily="18" charset="2"/>
              <a:buChar char=""/>
            </a:pPr>
            <a:r>
              <a:rPr lang="en-US" sz="1600" dirty="0"/>
              <a:t>This learning outcome is about the learners updating a business website using the components they have created or modified. It is important that learners test the functionality of the website they have created and resolve any issues. Learners will present their updated website to stakeholders and carry out an evaluation of their updated website.</a:t>
            </a:r>
          </a:p>
          <a:p>
            <a:pPr marL="354013" indent="-354013">
              <a:buClr>
                <a:srgbClr val="7030A0"/>
              </a:buClr>
              <a:buFont typeface="Wingdings 3" panose="05040102010807070707" pitchFamily="18" charset="2"/>
              <a:buChar char=""/>
            </a:pPr>
            <a:r>
              <a:rPr lang="en-US" sz="1600" b="1" dirty="0"/>
              <a:t>P5:</a:t>
            </a:r>
            <a:r>
              <a:rPr lang="en-US" sz="1600" dirty="0"/>
              <a:t> Learners are required to update a website for a business with developed or modified components. The evidence for this will be the updated </a:t>
            </a:r>
            <a:r>
              <a:rPr lang="en-US" sz="1600" dirty="0" smtClean="0"/>
              <a:t>website, either </a:t>
            </a:r>
            <a:r>
              <a:rPr lang="en-US" sz="1600" dirty="0"/>
              <a:t>as a hosted website or as files that can be viewed and run locally.</a:t>
            </a:r>
          </a:p>
          <a:p>
            <a:pPr marL="354013" indent="-354013">
              <a:buClr>
                <a:srgbClr val="7030A0"/>
              </a:buClr>
              <a:buFont typeface="Wingdings 3" panose="05040102010807070707" pitchFamily="18" charset="2"/>
              <a:buChar char=""/>
            </a:pPr>
            <a:r>
              <a:rPr lang="en-US" sz="1600" b="1" dirty="0"/>
              <a:t>M3:</a:t>
            </a:r>
            <a:r>
              <a:rPr lang="en-US" sz="1600" dirty="0"/>
              <a:t> Learners should test the functionality of the website and resolve any issues. Evidence would be presented in a test plan with expected and actual results, issues identified, how they were resolved and the re-testing of the component.</a:t>
            </a:r>
          </a:p>
          <a:p>
            <a:pPr marL="354013" indent="-354013">
              <a:buClr>
                <a:srgbClr val="7030A0"/>
              </a:buClr>
              <a:buFont typeface="Wingdings 3" panose="05040102010807070707" pitchFamily="18" charset="2"/>
              <a:buChar char=""/>
            </a:pPr>
            <a:r>
              <a:rPr lang="en-US" sz="1600" b="1" dirty="0"/>
              <a:t>P6:</a:t>
            </a:r>
            <a:r>
              <a:rPr lang="en-US" sz="1600" dirty="0"/>
              <a:t> Learners are required to present their updated website to stakeholders. The evidence for this could be a recording of a presentation delivered to stakeholders, or a report.</a:t>
            </a:r>
          </a:p>
          <a:p>
            <a:pPr marL="354013" indent="-354013">
              <a:buClr>
                <a:srgbClr val="7030A0"/>
              </a:buClr>
              <a:buFont typeface="Wingdings 3" panose="05040102010807070707" pitchFamily="18" charset="2"/>
              <a:buChar char=""/>
            </a:pPr>
            <a:r>
              <a:rPr lang="en-US" sz="1600" b="1" dirty="0"/>
              <a:t>D2:</a:t>
            </a:r>
            <a:r>
              <a:rPr lang="en-US" sz="1600" dirty="0"/>
              <a:t> Learners must evaluate the website they have updated against the business needs and purpose identified in LO2. The evidence for this could be provided in a report, presentation or a recording of a presentation delivered to an audience.</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Assessment Criterion </a:t>
            </a:r>
            <a:r>
              <a:rPr lang="en-GB" dirty="0" smtClean="0"/>
              <a:t>P4, M2, D1</a:t>
            </a:r>
            <a:endParaRPr lang="en-GB" sz="4000" dirty="0" smtClean="0"/>
          </a:p>
        </p:txBody>
      </p:sp>
    </p:spTree>
    <p:extLst>
      <p:ext uri="{BB962C8B-B14F-4D97-AF65-F5344CB8AC3E}">
        <p14:creationId xmlns:p14="http://schemas.microsoft.com/office/powerpoint/2010/main" val="48068008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632311"/>
          </a:xfrm>
          <a:prstGeom prst="rect">
            <a:avLst/>
          </a:prstGeom>
        </p:spPr>
        <p:txBody>
          <a:bodyPr wrap="square">
            <a:spAutoFit/>
          </a:bodyPr>
          <a:lstStyle/>
          <a:p>
            <a:pPr marL="354013" indent="-354013">
              <a:buClr>
                <a:srgbClr val="00B050"/>
              </a:buClr>
              <a:buFont typeface="Wingdings 3" panose="05040102010807070707" pitchFamily="18" charset="2"/>
              <a:buChar char=""/>
            </a:pPr>
            <a:r>
              <a:rPr lang="en-US" sz="2000" dirty="0" smtClean="0"/>
              <a:t>Based on your reviews and feedback from LO3, you are required to update your website with the changes suggested from the questionnaires and verbal feedback from the client.</a:t>
            </a:r>
          </a:p>
          <a:p>
            <a:pPr marL="354013" indent="-354013">
              <a:buClr>
                <a:srgbClr val="00B050"/>
              </a:buClr>
              <a:buFont typeface="Wingdings 3" panose="05040102010807070707" pitchFamily="18" charset="2"/>
              <a:buChar char=""/>
            </a:pPr>
            <a:r>
              <a:rPr lang="en-US" sz="2000" dirty="0" smtClean="0"/>
              <a:t>Evidence of this should be either make the changes and then demonstrate the changes against the originals, or demonstrate through evidence making the changes with before, during and after screenshots.</a:t>
            </a:r>
          </a:p>
          <a:p>
            <a:pPr marL="354013" indent="-354013">
              <a:buClr>
                <a:srgbClr val="00B050"/>
              </a:buClr>
              <a:buFont typeface="Wingdings 3" panose="05040102010807070707" pitchFamily="18" charset="2"/>
              <a:buChar char=""/>
            </a:pPr>
            <a:r>
              <a:rPr lang="en-US" sz="2000" dirty="0" smtClean="0"/>
              <a:t>It is advised that at least three changes are implemented and should include the following:</a:t>
            </a:r>
          </a:p>
          <a:p>
            <a:pPr marL="719138" lvl="1" indent="-261938">
              <a:buClr>
                <a:srgbClr val="00B050"/>
              </a:buClr>
              <a:buFont typeface="Wingdings" panose="05000000000000000000" pitchFamily="2" charset="2"/>
              <a:buChar char="§"/>
              <a:tabLst>
                <a:tab pos="1792288" algn="l"/>
                <a:tab pos="3230563" algn="l"/>
                <a:tab pos="4668838" algn="l"/>
                <a:tab pos="6096000" algn="l"/>
              </a:tabLst>
            </a:pPr>
            <a:r>
              <a:rPr lang="en-US" sz="2000" dirty="0">
                <a:latin typeface="Arial" panose="020B0604020202020204" pitchFamily="34" charset="0"/>
                <a:cs typeface="Arial" panose="020B0604020202020204" pitchFamily="34" charset="0"/>
              </a:rPr>
              <a:t>adding developed or modified components</a:t>
            </a:r>
          </a:p>
          <a:p>
            <a:pPr marL="719138" lvl="1" indent="-261938">
              <a:buClr>
                <a:srgbClr val="00B050"/>
              </a:buClr>
              <a:buFont typeface="Wingdings" panose="05000000000000000000" pitchFamily="2" charset="2"/>
              <a:buChar char="§"/>
              <a:tabLst>
                <a:tab pos="1792288" algn="l"/>
                <a:tab pos="3230563" algn="l"/>
                <a:tab pos="4668838" algn="l"/>
                <a:tab pos="6096000" algn="l"/>
              </a:tabLst>
            </a:pPr>
            <a:r>
              <a:rPr lang="en-US" sz="2000" dirty="0">
                <a:latin typeface="Arial" panose="020B0604020202020204" pitchFamily="34" charset="0"/>
                <a:cs typeface="Arial" panose="020B0604020202020204" pitchFamily="34" charset="0"/>
              </a:rPr>
              <a:t>inserting </a:t>
            </a:r>
            <a:r>
              <a:rPr lang="en-US" sz="2000" dirty="0" smtClean="0">
                <a:latin typeface="Arial" panose="020B0604020202020204" pitchFamily="34" charset="0"/>
                <a:cs typeface="Arial" panose="020B0604020202020204" pitchFamily="34" charset="0"/>
              </a:rPr>
              <a:t>hyperlinks (internal or external)</a:t>
            </a:r>
            <a:endParaRPr lang="en-US" sz="2000" dirty="0">
              <a:latin typeface="Arial" panose="020B0604020202020204" pitchFamily="34" charset="0"/>
              <a:cs typeface="Arial" panose="020B0604020202020204" pitchFamily="34" charset="0"/>
            </a:endParaRPr>
          </a:p>
          <a:p>
            <a:pPr marL="719138" lvl="1" indent="-261938">
              <a:buClr>
                <a:srgbClr val="00B050"/>
              </a:buClr>
              <a:buFont typeface="Wingdings" panose="05000000000000000000" pitchFamily="2" charset="2"/>
              <a:buChar char="§"/>
              <a:tabLst>
                <a:tab pos="1792288" algn="l"/>
                <a:tab pos="3230563" algn="l"/>
                <a:tab pos="4668838" algn="l"/>
                <a:tab pos="6096000" algn="l"/>
              </a:tabLst>
            </a:pPr>
            <a:r>
              <a:rPr lang="en-US" sz="2000" dirty="0">
                <a:latin typeface="Arial" panose="020B0604020202020204" pitchFamily="34" charset="0"/>
                <a:cs typeface="Arial" panose="020B0604020202020204" pitchFamily="34" charset="0"/>
              </a:rPr>
              <a:t>inserting meta tags and </a:t>
            </a:r>
            <a:r>
              <a:rPr lang="en-US" sz="2000" dirty="0" smtClean="0">
                <a:latin typeface="Arial" panose="020B0604020202020204" pitchFamily="34" charset="0"/>
                <a:cs typeface="Arial" panose="020B0604020202020204" pitchFamily="34" charset="0"/>
              </a:rPr>
              <a:t>keywords</a:t>
            </a:r>
          </a:p>
          <a:p>
            <a:pPr marL="439738" indent="-439738">
              <a:buClr>
                <a:srgbClr val="00B050"/>
              </a:buClr>
              <a:buFont typeface="Wingdings 3" panose="05040102010807070707" pitchFamily="18" charset="2"/>
              <a:buChar char=""/>
              <a:tabLst>
                <a:tab pos="1792288" algn="l"/>
                <a:tab pos="3230563" algn="l"/>
                <a:tab pos="4668838" algn="l"/>
                <a:tab pos="6096000" algn="l"/>
              </a:tabLst>
            </a:pPr>
            <a:r>
              <a:rPr lang="en-US" sz="2000" dirty="0" smtClean="0"/>
              <a:t>With each of these changes, explain how the change will improve the quality or effectiveness of the website or how it will help meet the client’s needs.</a:t>
            </a:r>
          </a:p>
          <a:p>
            <a:pPr>
              <a:buClr>
                <a:srgbClr val="7030A0"/>
              </a:buClr>
            </a:pPr>
            <a:r>
              <a:rPr lang="en-US" sz="2000" b="1" dirty="0" smtClean="0">
                <a:solidFill>
                  <a:srgbClr val="FF0000"/>
                </a:solidFill>
              </a:rPr>
              <a:t>P5.1 – Task 01 - </a:t>
            </a:r>
            <a:r>
              <a:rPr lang="en-US" sz="2000" dirty="0" smtClean="0">
                <a:solidFill>
                  <a:srgbClr val="FF0000"/>
                </a:solidFill>
              </a:rPr>
              <a:t>Update </a:t>
            </a:r>
            <a:r>
              <a:rPr lang="en-US" sz="2000" dirty="0">
                <a:solidFill>
                  <a:srgbClr val="FF0000"/>
                </a:solidFill>
              </a:rPr>
              <a:t>a website for a business with developed or modified components. </a:t>
            </a:r>
            <a:endParaRPr lang="en-US" sz="2000" dirty="0" smtClean="0">
              <a:solidFill>
                <a:srgbClr val="FF0000"/>
              </a:solidFill>
            </a:endParaRP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100" dirty="0" smtClean="0"/>
              <a:t>P5.1 – Update the Website based on Feedback</a:t>
            </a:r>
            <a:endParaRPr lang="en-GB" sz="3100" dirty="0" smtClean="0"/>
          </a:p>
        </p:txBody>
      </p:sp>
    </p:spTree>
    <p:extLst>
      <p:ext uri="{BB962C8B-B14F-4D97-AF65-F5344CB8AC3E}">
        <p14:creationId xmlns:p14="http://schemas.microsoft.com/office/powerpoint/2010/main" val="2571525779"/>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401479"/>
          </a:xfrm>
          <a:prstGeom prst="rect">
            <a:avLst/>
          </a:prstGeom>
        </p:spPr>
        <p:txBody>
          <a:bodyPr wrap="square">
            <a:spAutoFit/>
          </a:bodyPr>
          <a:lstStyle/>
          <a:p>
            <a:pPr marL="354013" indent="-354013">
              <a:buClr>
                <a:srgbClr val="00B050"/>
              </a:buClr>
              <a:buFont typeface="Wingdings 3" panose="05040102010807070707" pitchFamily="18" charset="2"/>
              <a:buChar char=""/>
            </a:pPr>
            <a:r>
              <a:rPr lang="en-US" sz="2300" dirty="0" smtClean="0"/>
              <a:t>When demonstrating these changes to the client, you can either do this offline, therefor you will need to create a folder for the files with appropriate subfolders, named and arranged so it is easy to view and modify the structure, or you will need to upload it to a host or server for the client (examiner) to view the changed files.</a:t>
            </a:r>
          </a:p>
          <a:p>
            <a:pPr marL="354013" indent="-354013">
              <a:buClr>
                <a:srgbClr val="00B050"/>
              </a:buClr>
              <a:buFont typeface="Wingdings 3" panose="05040102010807070707" pitchFamily="18" charset="2"/>
              <a:buChar char=""/>
            </a:pPr>
            <a:r>
              <a:rPr lang="en-US" sz="2300" dirty="0" smtClean="0"/>
              <a:t>To do so, you will need to demonstrate with evidence either of the following:</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2300" dirty="0"/>
              <a:t>uploading files (e.g. to intranet, to server)</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2300" dirty="0"/>
              <a:t>maintaining content</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US" sz="2300" dirty="0"/>
              <a:t>file management (e.g. naming files, folder structures, moving files, deleting files</a:t>
            </a:r>
            <a:r>
              <a:rPr lang="en-US" sz="2300" dirty="0"/>
              <a:t>)</a:t>
            </a:r>
          </a:p>
          <a:p>
            <a:pPr>
              <a:buClr>
                <a:srgbClr val="7030A0"/>
              </a:buClr>
            </a:pPr>
            <a:r>
              <a:rPr lang="en-US" sz="2300" b="1" dirty="0" smtClean="0">
                <a:solidFill>
                  <a:srgbClr val="FF0000"/>
                </a:solidFill>
              </a:rPr>
              <a:t>P5.2 – Task 02 – </a:t>
            </a:r>
            <a:r>
              <a:rPr lang="en-US" sz="2300" dirty="0" smtClean="0">
                <a:solidFill>
                  <a:srgbClr val="FF0000"/>
                </a:solidFill>
              </a:rPr>
              <a:t>Demonstrate uploading, maintaining and storing the website for client review.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100" dirty="0" smtClean="0"/>
              <a:t>P5.2 – Maintaining and Uploading a Website</a:t>
            </a:r>
            <a:endParaRPr lang="en-GB" sz="3100" dirty="0" smtClean="0"/>
          </a:p>
        </p:txBody>
      </p:sp>
    </p:spTree>
    <p:extLst>
      <p:ext uri="{BB962C8B-B14F-4D97-AF65-F5344CB8AC3E}">
        <p14:creationId xmlns:p14="http://schemas.microsoft.com/office/powerpoint/2010/main" val="2856436352"/>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715411"/>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740" dirty="0" smtClean="0"/>
              <a:t>It </a:t>
            </a:r>
            <a:r>
              <a:rPr lang="en-US" sz="1740" dirty="0"/>
              <a:t>is important that </a:t>
            </a:r>
            <a:r>
              <a:rPr lang="en-US" sz="1740" dirty="0" smtClean="0"/>
              <a:t>you </a:t>
            </a:r>
            <a:r>
              <a:rPr lang="en-US" sz="1740" dirty="0"/>
              <a:t>test the functionality of the website </a:t>
            </a:r>
            <a:r>
              <a:rPr lang="en-US" sz="1740" dirty="0" smtClean="0"/>
              <a:t>you have </a:t>
            </a:r>
            <a:r>
              <a:rPr lang="en-US" sz="1740" dirty="0"/>
              <a:t>created and resolve any </a:t>
            </a:r>
            <a:r>
              <a:rPr lang="en-US" sz="1740" dirty="0" smtClean="0"/>
              <a:t>issues before it goes live and seen by parents and students as this will reflect on the quality of the school. To do this you will first </a:t>
            </a:r>
            <a:r>
              <a:rPr lang="en-GB" sz="1740" dirty="0"/>
              <a:t>prepare </a:t>
            </a:r>
            <a:r>
              <a:rPr lang="en-GB" sz="1740" dirty="0"/>
              <a:t>test </a:t>
            </a:r>
            <a:r>
              <a:rPr lang="en-GB" sz="1740" dirty="0" smtClean="0"/>
              <a:t>plan that contains a series of tests that should include:</a:t>
            </a:r>
            <a:endParaRPr lang="en-GB" sz="1740" dirty="0"/>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40" dirty="0"/>
              <a:t>functionality </a:t>
            </a:r>
            <a:r>
              <a:rPr lang="en-GB" sz="1740" dirty="0"/>
              <a:t>(e.g. links, working content, accessibility options)</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40" dirty="0"/>
              <a:t>use of code verification techniques (e.g. W3C validator, W3schools)</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40" dirty="0"/>
              <a:t>usability (e.g. </a:t>
            </a:r>
            <a:r>
              <a:rPr lang="en-GB" sz="1740" dirty="0"/>
              <a:t>clear navigation, easy to use, viewable indifferent </a:t>
            </a:r>
            <a:r>
              <a:rPr lang="en-GB" sz="1740" dirty="0" smtClean="0"/>
              <a:t>browsers such as Chrome, Firefox, IE, Opera, Safari)</a:t>
            </a:r>
          </a:p>
          <a:p>
            <a:pPr marL="804863" lvl="1" indent="-347663">
              <a:buClr>
                <a:srgbClr val="00B050"/>
              </a:buClr>
              <a:buFont typeface="Wingdings" panose="05000000000000000000" pitchFamily="2" charset="2"/>
              <a:buChar char="§"/>
              <a:tabLst>
                <a:tab pos="1792288" algn="l"/>
                <a:tab pos="3230563" algn="l"/>
                <a:tab pos="4668838" algn="l"/>
                <a:tab pos="6096000" algn="l"/>
              </a:tabLst>
            </a:pPr>
            <a:r>
              <a:rPr lang="en-GB" sz="1740" dirty="0" smtClean="0"/>
              <a:t>accessibility (e.g. ALT tags)</a:t>
            </a:r>
          </a:p>
          <a:p>
            <a:pPr marL="354013" indent="-354013">
              <a:buClr>
                <a:srgbClr val="7030A0"/>
              </a:buClr>
              <a:buFont typeface="Wingdings 3" panose="05040102010807070707" pitchFamily="18" charset="2"/>
              <a:buChar char=""/>
            </a:pPr>
            <a:r>
              <a:rPr lang="en-US" sz="1740" dirty="0" smtClean="0"/>
              <a:t>To do this you will need to create a test table such as below:</a:t>
            </a:r>
          </a:p>
          <a:p>
            <a:pPr>
              <a:buClr>
                <a:srgbClr val="7030A0"/>
              </a:buClr>
            </a:pPr>
            <a:r>
              <a:rPr lang="en-US" sz="1740" dirty="0"/>
              <a:t/>
            </a:r>
            <a:br>
              <a:rPr lang="en-US" sz="1740" dirty="0"/>
            </a:br>
            <a:r>
              <a:rPr lang="en-US" sz="1740" dirty="0" smtClean="0"/>
              <a:t/>
            </a:r>
            <a:br>
              <a:rPr lang="en-US" sz="1740" dirty="0" smtClean="0"/>
            </a:br>
            <a:r>
              <a:rPr lang="en-US" sz="1740" dirty="0" smtClean="0"/>
              <a:t/>
            </a:r>
            <a:br>
              <a:rPr lang="en-US" sz="1740" dirty="0" smtClean="0"/>
            </a:br>
            <a:r>
              <a:rPr lang="en-US" sz="1740" dirty="0" smtClean="0"/>
              <a:t/>
            </a:r>
            <a:br>
              <a:rPr lang="en-US" sz="1740" dirty="0" smtClean="0"/>
            </a:br>
            <a:endParaRPr lang="en-US" sz="1740" dirty="0" smtClean="0"/>
          </a:p>
          <a:p>
            <a:pPr>
              <a:buClr>
                <a:srgbClr val="7030A0"/>
              </a:buClr>
            </a:pPr>
            <a:r>
              <a:rPr lang="en-US" sz="1740" b="1" dirty="0" smtClean="0">
                <a:solidFill>
                  <a:srgbClr val="FF0000"/>
                </a:solidFill>
              </a:rPr>
              <a:t>M3.1 - Task 03 - </a:t>
            </a:r>
            <a:r>
              <a:rPr lang="en-US" sz="1740" dirty="0" smtClean="0">
                <a:solidFill>
                  <a:srgbClr val="FF0000"/>
                </a:solidFill>
              </a:rPr>
              <a:t>Create a test table to test the Functionality, Verification and Usability of the website.</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M3.1 – Testing the Website Functionality</a:t>
            </a:r>
            <a:endParaRPr lang="en-GB" sz="3200" dirty="0" smtClean="0"/>
          </a:p>
        </p:txBody>
      </p:sp>
      <p:graphicFrame>
        <p:nvGraphicFramePr>
          <p:cNvPr id="2" name="Table 1"/>
          <p:cNvGraphicFramePr>
            <a:graphicFrameLocks noGrp="1"/>
          </p:cNvGraphicFramePr>
          <p:nvPr>
            <p:extLst>
              <p:ext uri="{D42A27DB-BD31-4B8C-83A1-F6EECF244321}">
                <p14:modId xmlns:p14="http://schemas.microsoft.com/office/powerpoint/2010/main" val="402252228"/>
              </p:ext>
            </p:extLst>
          </p:nvPr>
        </p:nvGraphicFramePr>
        <p:xfrm>
          <a:off x="251520" y="4852000"/>
          <a:ext cx="6912770" cy="1097280"/>
        </p:xfrm>
        <a:graphic>
          <a:graphicData uri="http://schemas.openxmlformats.org/drawingml/2006/table">
            <a:tbl>
              <a:tblPr firstRow="1" bandRow="1">
                <a:tableStyleId>{5C22544A-7EE6-4342-B048-85BDC9FD1C3A}</a:tableStyleId>
              </a:tblPr>
              <a:tblGrid>
                <a:gridCol w="792088"/>
                <a:gridCol w="1973020"/>
                <a:gridCol w="1627380"/>
                <a:gridCol w="1440160"/>
                <a:gridCol w="1080122"/>
              </a:tblGrid>
              <a:tr h="370840">
                <a:tc>
                  <a:txBody>
                    <a:bodyPr/>
                    <a:lstStyle/>
                    <a:p>
                      <a:r>
                        <a:rPr lang="en-IE" sz="1200" dirty="0" smtClean="0">
                          <a:latin typeface="Arial" panose="020B0604020202020204" pitchFamily="34" charset="0"/>
                          <a:cs typeface="Arial" panose="020B0604020202020204" pitchFamily="34" charset="0"/>
                        </a:rPr>
                        <a:t>Test Number</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What am I testing</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Expected Results</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Actual Results</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Steps to Correct</a:t>
                      </a:r>
                      <a:endParaRPr lang="en-GB" sz="1200" dirty="0">
                        <a:latin typeface="Arial" panose="020B0604020202020204" pitchFamily="34" charset="0"/>
                        <a:cs typeface="Arial" panose="020B0604020202020204" pitchFamily="34" charset="0"/>
                      </a:endParaRPr>
                    </a:p>
                  </a:txBody>
                  <a:tcPr/>
                </a:tc>
              </a:tr>
              <a:tr h="370840">
                <a:tc>
                  <a:txBody>
                    <a:bodyPr/>
                    <a:lstStyle/>
                    <a:p>
                      <a:pPr algn="ctr"/>
                      <a:r>
                        <a:rPr lang="en-IE" sz="1200" dirty="0" smtClean="0">
                          <a:latin typeface="Arial" panose="020B0604020202020204" pitchFamily="34" charset="0"/>
                          <a:cs typeface="Arial" panose="020B0604020202020204" pitchFamily="34" charset="0"/>
                        </a:rPr>
                        <a:t>1</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I am testing</a:t>
                      </a:r>
                      <a:r>
                        <a:rPr lang="en-IE" sz="1200" baseline="0" dirty="0" smtClean="0">
                          <a:latin typeface="Arial" panose="020B0604020202020204" pitchFamily="34" charset="0"/>
                          <a:cs typeface="Arial" panose="020B0604020202020204" pitchFamily="34" charset="0"/>
                        </a:rPr>
                        <a:t> that the links on the home page go to the other pages.</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When  click on the link, the linked page should appear.</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The link page appeared when I clicked on the link</a:t>
                      </a:r>
                      <a:endParaRPr lang="en-GB" sz="1200" dirty="0">
                        <a:latin typeface="Arial" panose="020B0604020202020204" pitchFamily="34" charset="0"/>
                        <a:cs typeface="Arial" panose="020B0604020202020204" pitchFamily="34" charset="0"/>
                      </a:endParaRPr>
                    </a:p>
                  </a:txBody>
                  <a:tcPr/>
                </a:tc>
                <a:tc>
                  <a:txBody>
                    <a:bodyPr/>
                    <a:lstStyle/>
                    <a:p>
                      <a:r>
                        <a:rPr lang="en-IE" sz="1200" dirty="0" smtClean="0">
                          <a:latin typeface="Arial" panose="020B0604020202020204" pitchFamily="34" charset="0"/>
                          <a:cs typeface="Arial" panose="020B0604020202020204" pitchFamily="34" charset="0"/>
                        </a:rPr>
                        <a:t>None.</a:t>
                      </a:r>
                      <a:endParaRPr lang="en-GB" sz="12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283109305"/>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478671680"/>
              </p:ext>
            </p:extLst>
          </p:nvPr>
        </p:nvGraphicFramePr>
        <p:xfrm>
          <a:off x="7236296" y="1052736"/>
          <a:ext cx="1584176" cy="5542788"/>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1000">
                <a:tc>
                  <a:txBody>
                    <a:bodyPr/>
                    <a:lstStyle/>
                    <a:p>
                      <a:pPr>
                        <a:spcAft>
                          <a:spcPts val="0"/>
                        </a:spcAft>
                      </a:pPr>
                      <a:endParaRPr lang="en-GB" sz="147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4452821">
                <a:tc>
                  <a:txBody>
                    <a:bodyPr/>
                    <a:lstStyle/>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makes a good website</a:t>
                      </a: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Where should links be on a  website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Does having sound on a  web page help</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Does design matter is the content is good</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How many click should it take to get to a place</a:t>
                      </a:r>
                      <a:endParaRPr lang="en-GB" sz="1470" baseline="0" dirty="0" smtClean="0">
                        <a:solidFill>
                          <a:srgbClr val="FF0000"/>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chemeClr val="tx1"/>
                          </a:solidFill>
                          <a:effectLst/>
                          <a:latin typeface="Arial" pitchFamily="34" charset="0"/>
                          <a:ea typeface="Times New Roman"/>
                          <a:cs typeface="Arial" pitchFamily="34" charset="0"/>
                        </a:rPr>
                        <a:t>How long does it take you to move off the homepage</a:t>
                      </a:r>
                      <a:endParaRPr lang="en-GB" sz="1470" baseline="0" dirty="0" smtClean="0">
                        <a:solidFill>
                          <a:schemeClr val="tx1"/>
                        </a:solidFill>
                        <a:effectLst/>
                        <a:latin typeface="Arial" pitchFamily="34" charset="0"/>
                        <a:ea typeface="Times New Roman"/>
                        <a:cs typeface="Arial" pitchFamily="34" charset="0"/>
                      </a:endParaRPr>
                    </a:p>
                    <a:p>
                      <a:pPr marL="177800" indent="-177800" algn="l">
                        <a:spcAft>
                          <a:spcPts val="600"/>
                        </a:spcAft>
                        <a:buFontTx/>
                        <a:buBlip>
                          <a:blip r:embed="rId3"/>
                        </a:buBlip>
                      </a:pPr>
                      <a:r>
                        <a:rPr lang="en-GB" sz="1470" baseline="0" dirty="0" smtClean="0">
                          <a:solidFill>
                            <a:srgbClr val="FF0000"/>
                          </a:solidFill>
                          <a:effectLst/>
                          <a:latin typeface="Arial" pitchFamily="34" charset="0"/>
                          <a:ea typeface="Times New Roman"/>
                          <a:cs typeface="Arial" pitchFamily="34" charset="0"/>
                        </a:rPr>
                        <a:t>What are frames.</a:t>
                      </a:r>
                      <a:endParaRPr lang="en-GB" sz="1470" baseline="0" dirty="0" smtClean="0">
                        <a:solidFill>
                          <a:srgbClr val="FF0000"/>
                        </a:solidFill>
                        <a:effectLst/>
                        <a:latin typeface="Arial" pitchFamily="34" charset="0"/>
                        <a:ea typeface="Times New Roman"/>
                        <a:cs typeface="Arial"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71989"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02088"/>
            <a:ext cx="6984776" cy="5324535"/>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IE" sz="2000" dirty="0" smtClean="0"/>
              <a:t>Once you have tested the website, you will be expected to repair any issue that did not work, and demonstrate doing so. </a:t>
            </a:r>
          </a:p>
          <a:p>
            <a:pPr marL="354013" indent="-354013">
              <a:buClr>
                <a:srgbClr val="7030A0"/>
              </a:buClr>
              <a:buFont typeface="Wingdings 3" panose="05040102010807070707" pitchFamily="18" charset="2"/>
              <a:buChar char=""/>
            </a:pPr>
            <a:r>
              <a:rPr lang="en-IE" sz="2000" dirty="0" smtClean="0"/>
              <a:t>Evidence should be made of at least two repairs to the website, quality and functionality, evidence needs to show before, and after repairs have been made and proof that the test was redone to verify this.</a:t>
            </a:r>
          </a:p>
          <a:p>
            <a:pPr>
              <a:buClr>
                <a:srgbClr val="7030A0"/>
              </a:buClr>
            </a:pPr>
            <a:endParaRPr lang="en-IE" sz="2000" dirty="0" smtClean="0"/>
          </a:p>
          <a:p>
            <a:pPr marL="354013" indent="-354013">
              <a:buClr>
                <a:srgbClr val="7030A0"/>
              </a:buClr>
              <a:buFont typeface="Wingdings 3" panose="05040102010807070707" pitchFamily="18" charset="2"/>
              <a:buChar char=""/>
            </a:pPr>
            <a:endParaRPr lang="en-GB" sz="2000" dirty="0"/>
          </a:p>
          <a:p>
            <a:pPr>
              <a:buClr>
                <a:srgbClr val="00B050"/>
              </a:buClr>
              <a:tabLst>
                <a:tab pos="1792288" algn="l"/>
                <a:tab pos="3230563" algn="l"/>
                <a:tab pos="4668838" algn="l"/>
                <a:tab pos="6096000" algn="l"/>
              </a:tabLst>
            </a:pPr>
            <a:endParaRPr lang="en-IE" sz="2000" dirty="0">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endParaRPr lang="en-IE" sz="2000" dirty="0" smtClean="0">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endParaRPr lang="en-IE" sz="2000" dirty="0">
              <a:latin typeface="Arial" panose="020B0604020202020204" pitchFamily="34" charset="0"/>
              <a:cs typeface="Arial" panose="020B0604020202020204" pitchFamily="34" charset="0"/>
            </a:endParaRPr>
          </a:p>
          <a:p>
            <a:pPr>
              <a:buClr>
                <a:srgbClr val="00B050"/>
              </a:buClr>
              <a:tabLst>
                <a:tab pos="1792288" algn="l"/>
                <a:tab pos="3230563" algn="l"/>
                <a:tab pos="4668838" algn="l"/>
                <a:tab pos="6096000" algn="l"/>
              </a:tabLst>
            </a:pPr>
            <a:endParaRPr lang="en-GB" sz="2000" dirty="0" smtClean="0">
              <a:latin typeface="Arial" panose="020B0604020202020204" pitchFamily="34" charset="0"/>
              <a:cs typeface="Arial" panose="020B0604020202020204" pitchFamily="34" charset="0"/>
            </a:endParaRPr>
          </a:p>
          <a:p>
            <a:pPr marL="354013" indent="-354013">
              <a:buClr>
                <a:srgbClr val="7030A0"/>
              </a:buClr>
              <a:buFont typeface="Wingdings 3" panose="05040102010807070707" pitchFamily="18" charset="2"/>
              <a:buChar char=""/>
            </a:pPr>
            <a:endParaRPr lang="en-US" sz="2000" dirty="0"/>
          </a:p>
          <a:p>
            <a:pPr>
              <a:buClr>
                <a:srgbClr val="7030A0"/>
              </a:buClr>
            </a:pPr>
            <a:r>
              <a:rPr lang="en-US" sz="2000" b="1" dirty="0" smtClean="0">
                <a:solidFill>
                  <a:srgbClr val="FF0000"/>
                </a:solidFill>
              </a:rPr>
              <a:t>M3.2 </a:t>
            </a:r>
            <a:r>
              <a:rPr lang="en-US" sz="2000" b="1" dirty="0">
                <a:solidFill>
                  <a:srgbClr val="FF0000"/>
                </a:solidFill>
              </a:rPr>
              <a:t>- Task </a:t>
            </a:r>
            <a:r>
              <a:rPr lang="en-US" sz="2000" b="1" dirty="0" smtClean="0">
                <a:solidFill>
                  <a:srgbClr val="FF0000"/>
                </a:solidFill>
              </a:rPr>
              <a:t>04 – </a:t>
            </a:r>
            <a:r>
              <a:rPr lang="en-US" sz="2000" dirty="0" smtClean="0">
                <a:solidFill>
                  <a:srgbClr val="FF0000"/>
                </a:solidFill>
              </a:rPr>
              <a:t>Identify website issues through testing,  and create </a:t>
            </a:r>
            <a:r>
              <a:rPr lang="en-US" sz="2000" dirty="0">
                <a:solidFill>
                  <a:srgbClr val="FF0000"/>
                </a:solidFill>
              </a:rPr>
              <a:t>a test table to </a:t>
            </a:r>
            <a:r>
              <a:rPr lang="en-US" sz="2000" dirty="0" smtClean="0">
                <a:solidFill>
                  <a:srgbClr val="FF0000"/>
                </a:solidFill>
              </a:rPr>
              <a:t>retest </a:t>
            </a:r>
            <a:r>
              <a:rPr lang="en-US" sz="2000" dirty="0">
                <a:solidFill>
                  <a:srgbClr val="FF0000"/>
                </a:solidFill>
              </a:rPr>
              <a:t>the Functionality, Verification and Usability of the website</a:t>
            </a:r>
            <a:r>
              <a:rPr lang="en-US" sz="2000" dirty="0" smtClean="0">
                <a:solidFill>
                  <a:srgbClr val="FF0000"/>
                </a:solidFill>
              </a:rPr>
              <a:t>.</a:t>
            </a:r>
            <a:endParaRPr lang="en-US" sz="2000" dirty="0">
              <a:solidFill>
                <a:srgbClr val="FF0000"/>
              </a:solidFill>
            </a:endParaRP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600" dirty="0" smtClean="0"/>
              <a:t>M3.2 – Resolving Website Issues</a:t>
            </a:r>
            <a:endParaRPr lang="en-GB" sz="3200" dirty="0" smtClean="0"/>
          </a:p>
        </p:txBody>
      </p:sp>
      <p:graphicFrame>
        <p:nvGraphicFramePr>
          <p:cNvPr id="7" name="Table 6"/>
          <p:cNvGraphicFramePr>
            <a:graphicFrameLocks noGrp="1"/>
          </p:cNvGraphicFramePr>
          <p:nvPr>
            <p:extLst>
              <p:ext uri="{D42A27DB-BD31-4B8C-83A1-F6EECF244321}">
                <p14:modId xmlns:p14="http://schemas.microsoft.com/office/powerpoint/2010/main" val="793880230"/>
              </p:ext>
            </p:extLst>
          </p:nvPr>
        </p:nvGraphicFramePr>
        <p:xfrm>
          <a:off x="251519" y="3356992"/>
          <a:ext cx="6984779" cy="1889760"/>
        </p:xfrm>
        <a:graphic>
          <a:graphicData uri="http://schemas.openxmlformats.org/drawingml/2006/table">
            <a:tbl>
              <a:tblPr firstRow="1" bandRow="1">
                <a:tableStyleId>{5C22544A-7EE6-4342-B048-85BDC9FD1C3A}</a:tableStyleId>
              </a:tblPr>
              <a:tblGrid>
                <a:gridCol w="880744"/>
                <a:gridCol w="1768072"/>
                <a:gridCol w="1964733"/>
                <a:gridCol w="1287239"/>
                <a:gridCol w="1083991"/>
              </a:tblGrid>
              <a:tr h="370840">
                <a:tc>
                  <a:txBody>
                    <a:bodyPr/>
                    <a:lstStyle/>
                    <a:p>
                      <a:r>
                        <a:rPr lang="en-IE" sz="1400" dirty="0" smtClean="0">
                          <a:latin typeface="Arial" panose="020B0604020202020204" pitchFamily="34" charset="0"/>
                          <a:cs typeface="Arial" panose="020B0604020202020204" pitchFamily="34" charset="0"/>
                        </a:rPr>
                        <a:t>Test Number</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What am I re-testing</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Expected Results</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Actual Results</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How they were resolved</a:t>
                      </a:r>
                      <a:endParaRPr lang="en-GB" sz="1400" dirty="0">
                        <a:latin typeface="Arial" panose="020B0604020202020204" pitchFamily="34" charset="0"/>
                        <a:cs typeface="Arial" panose="020B0604020202020204" pitchFamily="34" charset="0"/>
                      </a:endParaRPr>
                    </a:p>
                  </a:txBody>
                  <a:tcPr/>
                </a:tc>
              </a:tr>
              <a:tr h="370840">
                <a:tc>
                  <a:txBody>
                    <a:bodyPr/>
                    <a:lstStyle/>
                    <a:p>
                      <a:pPr algn="ctr"/>
                      <a:r>
                        <a:rPr lang="en-IE" sz="1400" dirty="0" smtClean="0">
                          <a:latin typeface="Arial" panose="020B0604020202020204" pitchFamily="34" charset="0"/>
                          <a:cs typeface="Arial" panose="020B0604020202020204" pitchFamily="34" charset="0"/>
                        </a:rPr>
                        <a:t>7</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I am retesting</a:t>
                      </a:r>
                      <a:r>
                        <a:rPr lang="en-IE" sz="1400" baseline="0" dirty="0" smtClean="0">
                          <a:latin typeface="Arial" panose="020B0604020202020204" pitchFamily="34" charset="0"/>
                          <a:cs typeface="Arial" panose="020B0604020202020204" pitchFamily="34" charset="0"/>
                        </a:rPr>
                        <a:t> the second link to go to the student page.</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When I click on it this time, the changed code for the link should follow to the right page.</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The link page appeared when I clicked on the link</a:t>
                      </a:r>
                      <a:endParaRPr lang="en-GB" sz="1400" dirty="0">
                        <a:latin typeface="Arial" panose="020B0604020202020204" pitchFamily="34" charset="0"/>
                        <a:cs typeface="Arial" panose="020B0604020202020204" pitchFamily="34" charset="0"/>
                      </a:endParaRPr>
                    </a:p>
                  </a:txBody>
                  <a:tcPr/>
                </a:tc>
                <a:tc>
                  <a:txBody>
                    <a:bodyPr/>
                    <a:lstStyle/>
                    <a:p>
                      <a:r>
                        <a:rPr lang="en-IE" sz="1400" dirty="0" smtClean="0">
                          <a:latin typeface="Arial" panose="020B0604020202020204" pitchFamily="34" charset="0"/>
                          <a:cs typeface="Arial" panose="020B0604020202020204" pitchFamily="34" charset="0"/>
                        </a:rPr>
                        <a:t>I changed the html</a:t>
                      </a:r>
                      <a:r>
                        <a:rPr lang="en-IE" sz="1400" baseline="0" dirty="0" smtClean="0">
                          <a:latin typeface="Arial" panose="020B0604020202020204" pitchFamily="34" charset="0"/>
                          <a:cs typeface="Arial" panose="020B0604020202020204" pitchFamily="34" charset="0"/>
                        </a:rPr>
                        <a:t> link code.</a:t>
                      </a:r>
                      <a:r>
                        <a:rPr lang="en-IE" sz="1400" dirty="0" smtClean="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368391841"/>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2.xml><?xml version="1.0" encoding="utf-8"?>
<ds:datastoreItem xmlns:ds="http://schemas.openxmlformats.org/officeDocument/2006/customXml" ds:itemID="{76DD945F-B7B0-4691-A0D0-E2EAD6DA23B3}">
  <ds:schemaRefs>
    <ds:schemaRef ds:uri="http://purl.org/dc/elements/1.1/"/>
    <ds:schemaRef ds:uri="http://purl.org/dc/dcmitype/"/>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73523</TotalTime>
  <Words>2331</Words>
  <Application>Microsoft Office PowerPoint</Application>
  <PresentationFormat>On-screen Show (4:3)</PresentationFormat>
  <Paragraphs>207</Paragraphs>
  <Slides>12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Aim and Purpose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LO4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1996</cp:revision>
  <cp:lastPrinted>2014-01-22T18:25:48Z</cp:lastPrinted>
  <dcterms:created xsi:type="dcterms:W3CDTF">2008-03-12T11:01:44Z</dcterms:created>
  <dcterms:modified xsi:type="dcterms:W3CDTF">2018-07-08T13:47:08Z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